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53" d="100"/>
          <a:sy n="53" d="100"/>
        </p:scale>
        <p:origin x="748" y="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ink/ink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3-09-03T11:38:12.552"/>
    </inkml:context>
    <inkml:brush xml:id="br0">
      <inkml:brushProperty name="width" value="0.05292" units="cm"/>
      <inkml:brushProperty name="height" value="0.05292" units="cm"/>
      <inkml:brushProperty name="color" value="#FF0000"/>
    </inkml:brush>
  </inkml:definitions>
  <inkml:trace contextRef="#ctx0" brushRef="#br0">7149 18318 78 0,'40'99'8'0,"4"0"0"16,3-2-8-16,-1-7 0 15,-6-7 17-15,-7-7-16 16,-3-8-1-16,-4-9 2 15,-1-6-2-15,-4-10-5 16,-2-7-45-16</inkml:trace>
  <inkml:trace contextRef="#ctx0" brushRef="#br0" timeOffset="599.24">6694 17598 319 0,'0'0'36'15,"-62"-149"-36"-15,58 72-3 0,4-3 0 16,11-2 6-16,21 8 5 15,6 8-8-15,5 17 2 16,8 10 32-16,7 20-34 16,8 18 0-16,2 1 14 15,3 42-2-15,-3 21 9 16,-3 22-2-16,-17 19-11 16,-12 11 11-16,-21 9-16 15,-12-3 4-15,-3-8 7 16,-3-13-9-16,-20-19 22 15,-5-16-14-15,7-20-11 16,1-18 20-16,3-15-15 16,7-9 0-16,1-3-7 0,-1-3-8 15,3-14-1-15,3-3-9 16,4 0 3-16,0 7 7 16,4 7-5-16,24 6-1 15,16 0 9-15,15 28 5 16,17 26 6-16,7 11 13 15,-3 7 1-15,0 2 17 16,-7-8-23-16,-7-5 7 16,6-9 1-16,-9-5-9 15,-6-5 3-15,-9-9-16 16,-8-8 0-16,-8-5-8 16,-6-10 7-16,3-7-57 15,-3-3-22-15,-4-3-49 16,-7-23-51-16</inkml:trace>
  <inkml:trace contextRef="#ctx0" brushRef="#br0" timeOffset="995.92">8022 17478 330 0,'0'0'0'0,"0"0"-54"15,37 99 54-15,-1-14 12 16,0 13 11-16,1-2-11 16,-1-8-4-16,0-15 4 15,5-17 20-15,1-17-32 16,3-19 7-16,-1-17-7 15,-1-6 3-15,0-37 21 16,-3-17 16-16,-10-16-15 16,-2-4 22-16,-13-1-14 15,-15 3-22-15,0 10 31 16,-25 8-22-16,-18 8 6 16,-8 7-17-16,-3 5-1 15,3 12-16-15,6 7-17 0,12-1-39 16,8 6-9-16,14-4-80 15,11-3-57-15</inkml:trace>
  <inkml:trace contextRef="#ctx0" brushRef="#br0" timeOffset="1629.28">8808 17049 180 0,'0'0'30'15,"44"131"-2"-15,-27-56-2 16,-6-2-26-16,-6-7 42 16,-1-8-10-16,-4-8-31 15,0-13 15-15,0-13-16 0,0-13 0 16,0-8 7-16,0-3 10 16,0-3 13-16,0-24-30 15,-15-14-11-15,-7-17-6 16,-1-8 12-16,-5-9 5 15,3 2 0-15,3 9 6 16,3 13-9-16,13 21 3 16,2 15 0-16,4 11 21 15,0 4-21-15,21 13 1 16,20 20 24-16,14 12 15 16,13 11 3-16,4-5-26 15,-1-3-16-15,1-11 10 16,0-11-11-16,-2-13 0 0,6-13 0 15,1-4-6 1,-8-34 0-16,0-16-2 0,-14-16-29 16,-8-13 24-16,-11-15-36 15,-13-14 22-15,-17-12-59 16,-6-10-8-16,-15 1 67 16,-23-4 20-16,-7 9 7 15,0 14 10-15,6 26 22 16,3 32 61-16,7 28 30 15,7 20-8-15,3 8 35 16,9 13-75-16,9 40-59 16,1 30 0-16,4 32-16 0,22 18 18 15,7 0 19-15,11-4-32 16,5-11 16-16,3-13-21 16,7-10 0-16,-1-18-9 15,-1-15 9-15,-2-12-37 16,-5-10-61-16,3-8-82 15,-6-15-46-15,-6-13-26 16</inkml:trace>
  <inkml:trace contextRef="#ctx0" brushRef="#br0" timeOffset="2082.96">7866 19656 62 0,'0'0'393'16,"-98"124"-393"-16,76-74-124 15,10-5 79-15,12-7 45 16,0-2 1-16,0-6 6 0,12-6-7 15,14-7 0 1,13-10 14-16,18-7-13 0,14-12-1 16,16-38 46-1,26-28 5-15,26-42 18 0,28-35-18 16,33-35-3-16,20-24 26 16,22-9-21-16,9 0-10 15,1 3-1-15,-9 12-26 16,-25 21 4-16,-22 24-20 15,-31 35 5-15,-35 32 13 16,-34 31-18-16,-36 29 0 16,-30 22 0-16,-16 10 10 15,-10 4-3-15,-4 0 14 16,0 0-21-16,0 0 0 16,0 0-36-16,0 0-79 15,-8 5-55-15,-20 7-138 16</inkml:trace>
  <inkml:trace contextRef="#ctx0" brushRef="#br0" timeOffset="17633.28">16566 12097 12 0,'0'0'42'0,"0"0"-8"16,0 0-8-16,0 0 13 16,0 0-20-16,0 0 9 0,0 0-4 15,-20 5-9-15,20-5 14 16,0 1-18-16,0-1 4 16,0 0 16-16,0 1-7 15,0-1 12-15,0 0-5 16,0 0-13-16,0 0 11 15,0 0-29-15,13-5 4 16,14-13 22-16,17-12 13 16,13-12 18-16,5-6-17 15,7-8-25-15,7 5 10 16,-3 0-25-16,-4 9 0 16,-9 9-4-16,-10 5 6 15,-13 10-2-15,-11 6 0 16,-9 7-8-16,-6 1 7 0,-7 4-49 15,-1 0-18-15,-3 0 14 16,0 0-32-16,0 0 5 16,0 0 10-16,0 0 39 15,-12 8 22-15,-12 2-53 16,-6 2-7-16,-6 1 27 16,-6-3 13-16,3 2 30 15,3-3 18-15,11-2 18 16,11-5 16-16,6 1-7 15,8-3-4-15,0 4-41 16,0 14 13-16,19 16-10 0,10 25 55 16,10 20 13-16,2 23-5 15,0 17-19-15,-3 10-15 16,-4 1 18-16,-9 0-34 16,-7-8 17-16,-1-13-13 15,-5-12-17-15,-4-17 3 16,-1-20-6-16,-3-17-7 15,-1-18-21-15,-2-10-86 16,2-11-32-16,-3-4-53 16</inkml:trace>
  <inkml:trace contextRef="#ctx0" brushRef="#br0" timeOffset="17866.5">17004 13108 301 0,'0'0'87'16,"0"0"-87"-16,0 0 0 16,0 0 46-16,0 0 18 15,134-71-3-15,-86 37 4 16,6-7-18-16,0 1-22 16,2 2-25-16,-1 1-7 15,-2 4-1-15,-2-2-66 16,-6 2-46-16,-4 2-50 15,-7 2-75-15</inkml:trace>
  <inkml:trace contextRef="#ctx0" brushRef="#br0" timeOffset="18815.64">17833 11761 371 0,'0'0'0'0,"19"126"-77"16,-4-30 77-16,-3 10 31 0,-4-1-12 15,-4 0 1 1,0-15 16-16,1-16-27 0,8-21 11 15,0-18-15-15,7-17-2 16,-1-12-6-16,6-6-7 16,5-23 10-16,6-19 8 15,-3-17-6-15,2-9-1 16,-11-2-1-16,-11 4 0 16,-9 8 10-16,-4 19-6 15,0 13-1-15,0 16 18 16,-7 10 18-16,3 0 22 15,0 17-42-15,-2 25-12 16,2 16-7-16,4 10 2 16,0-7 5-16,3-10-1 15,18-14-3-15,6-12-6 0,5-9 3 16,2-7-8-16,5-9 2 16,5 0 3-16,7-14 3 15,3-16 16-15,3-8-14 16,-5 0 6-16,-8 1-8 15,-11 3 4-15,-10 6-10 16,-10 2 1-16,-6-1-30 16,-7-2-19-16,0-5-70 15,0 0 8-15,-8-4 9 16,-2 3-10-16,8 0 70 16,2 5 47-16,0 4 8 15,0 7 24-15,0 9 0 0,0 5 25 16,0 5 1-16,0 0-19 15,2 9 4-15,13 21-15 16,4 13 44-16,2 11-15 16,-3-1-37-16,5-2-9 15,-3-11-11-15,2-7 0 16,0-9-5-16,0-13-22 16,3-8-31-16,4-3 3 15,1-14 2-15,2-23 21 16,1-10-26-16,0-11-14 15,-5-3 33-15,-8-5 13 16,-5-5 23-16,-8-3 3 16,-7 5 4-16,0 12 17 15,0 20 31-15,0 20 23 16,0 12 24-16,0 5 14 0,0 0-29 16,0 27-53-16,0 21-31 15,4 14 45-15,2 3-13 16,4 2-16-16,-1-10-12 15,4-8-1-15,2-10-3 16,0-7 0-16,6-9-14 16,-1-6-15-16,1-9-31 15,4-8-13-15,1 0 1 16,4-25-18-16,2-18-28 16,-2-15-27-16</inkml:trace>
  <inkml:trace contextRef="#ctx0" brushRef="#br0" timeOffset="19083.8">19250 10842 101 0,'0'0'113'15,"-58"-103"-46"-15,46 83 12 16,8 16 23-16,4 4-22 16,0 29-80-16,9 39 0 15,13 33 46-15,5 26 19 16,3 12-26-16,0-2-37 15,1-10 4-15,-2-15 15 16,1-18-21-16,2-15 5 16,-2-17-5-16,0-14-36 15,1-19-9-15,-5-16-51 0,0-13-29 16,-1-12 20-16,-3-35 24 16,1-21 11-16,-9-20-23 15,-6-22 25-15,-6-19 61 16</inkml:trace>
  <inkml:trace contextRef="#ctx0" brushRef="#br0" timeOffset="19258.34">19620 10936 44 0,'0'0'67'0,"-15"-99"20"16,11 88 14-16,4 11 40 15,0 13-86-15,0 43-51 16,8 27 65-16,7 27-6 16,-1 13-23-16,1-1-19 15,4-7-19-15,3-12 16 0,3-13-18 16,1-12-53-16,6-12 51 15,2-13-116-15,4-18-66 16,6-19-78-16</inkml:trace>
  <inkml:trace contextRef="#ctx0" brushRef="#br0" timeOffset="19534.34">20812 10509 465 0,'0'0'13'15,"0"139"-13"-15,21-21-41 16,9 19 41-16,-2 16 23 15,-2 6 37-15,1-3-60 16,-3-9-4-16,0-21 1 16,2-27-54-16,3-23-46 15,1-27-12-15,-1-25-42 16</inkml:trace>
  <inkml:trace contextRef="#ctx0" brushRef="#br0" timeOffset="19999.65">20683 11162 150 0,'-98'-98'79'16,"13"-4"-69"-16,11-9 24 15,19-1 14-15,22 2 18 16,14 7 1-16,17 12-8 16,2 19 16-16,23 15-57 15,15 16-13-15,10 17-3 16,13 15 2-16,7 9 7 15,3 19-1-15,-2 27-6 0,-7 12 23 16,-16 9-26 0,-17 10-1-16,-21 5 11 15,-8-1-5-15,-20 2 0 0,-22-10-6 16,-5-12-12-16,3-16 6 16,1-20-18-16,14-15 7 15,4-10 3-15,9 0-43 16,6-18-17-16,6-2 19 15,4 5 45-15,2 4 1 16,28 11 3-16,17 4 6 16,15 38 38-16,10 18 6 15,-1 16 9-15,-3 12-15 16,-9 6-31-16,-11-4 31 16,-2-5-37-16,-5-15 31 15,-4-17-32-15,-1-7 11 0,-1-14-22 16,-6-9 1-16,1-6-63 15,-1-13-1-15,0-4-66 16,-3-21-51-16</inkml:trace>
  <inkml:trace contextRef="#ctx0" brushRef="#br0" timeOffset="21332.56">20489 10566 50 0,'0'0'63'0,"0"0"0"16,0 0-13-16,0 0-6 16,0 0 12-16,0 0-38 15,35-42 6-15,-4 83 50 16,10 23 6-16,7 30 2 15,2 17-20-15,-3 10-26 0,-6 1 1 16,-8-3-35 0,-2-11-2-16,-4-10 0 15,-5-12 0-15,0-19-1 0,-1-13-66 16,-2-11 2-16,-4-13-40 16,-5-10-51-16,0-10-29 15</inkml:trace>
  <inkml:trace contextRef="#ctx0" brushRef="#br0" timeOffset="22134.16">20432 11109 198 0,'0'0'176'15,"-69"-100"-168"-15,55 43-8 0,14-4 0 16,0 0 1-16,29 3 8 15,10 9 16-15,8 11-21 16,6 12 9-16,4 11 5 16,-3 15-15-16,-3 0 22 15,-4 20-13-15,-7 14-2 16,-9 7 16-16,-6-1-26 16,-12 4 0-16,-8 0 13 15,-5-4-12-15,0-11 11 16,0-13-12-16,0-9-20 15,4-7-5-15,13 0-57 16,13-7 39-16,14-9 38 16,10-1 10-16,4 6-2 0,1 11-3 15,-10 12-10-15,-18 32 10 16,-21 28 4-16,-10 29 38 16,-39 19 10-16,-23 10-35 15,-8-3 26-15,1-14-18 16,8-24-5-16,17-24 1 15,22-24-21-15,18-22-12 16,4-17-64-16,38-6-63 16,20-32 98-16,20-16 19 15,11-12-6-15,9 4 27 16,-8 12-2-16,-16 19 3 16,-23 20-2-16,-16 9 1 15,-17 4 1-15,-10 15 56 16,-7 6-9-16,-1-5 8 0,0-6-47 15,0-4-2 1,0-8 0-16,0-2-6 0,11 0-6 16,16-31-2-16,18-18 8 15,13-22 19-15,8-18-19 16,-1-3 0-16,-13 0-1 16,-14 7-9-16,-16 16 8 15,-10 15 2-15,-12 18 0 16,0 18 21-16,0 12 8 15,-22 6 27-15,-2 23 6 16,-6 28-39-16,-6 23 21 16,5 23 19-16,6 6-7 0,11-12 18 15,14-14-40-15,14-20-20 16,30-19-14-16,18-12 0 16,13-15-6-16,15-11 2 15,11-20-6-15,3-22-13 16,-4-14 16-16,-10-3-22 15,-9-2-10-15,-9 4-20 16,-20 6-19-16,-24 9-199 16</inkml:trace>
  <inkml:trace contextRef="#ctx0" brushRef="#br0" timeOffset="23099.48">17649 14981 176 0,'0'0'109'16,"0"0"-100"-16,87 157-9 16,-41-44 50-16,-4 19 16 15,-2 11-23-15,-6 0-17 16,-6-9-4-16,-4-13-20 16,-1-18-2-16,0-19 0 15,-3-16-29-15,1-24-30 16,-6-14-38-16,-4-22-65 15</inkml:trace>
  <inkml:trace contextRef="#ctx0" brushRef="#br0" timeOffset="23584.2">17532 15609 181 0,'0'0'24'0,"-160"-153"-24"16,97 71 58-16,14-3 11 15,14-7-17-15,15-8 5 16,20-8-9-16,0-6-39 16,36 6 37-16,15 10-37 15,7 15-8-15,7 17 7 16,-3 17-8-16,-4 19 0 16,-6 15-1-16,-9 15-13 15,0 24 9-15,-12 33 4 0,-8 25 1 16,-14 15 24-16,-9 16-23 15,-8 2 8-15,-21-7-1 16,-4-13-4-16,5-15 5 16,4-19-6-16,11-18 2 15,7-19-5-15,6-10 0 16,0-5-19-16,27 4-14 16,20 8 22-16,15 6 9 15,11 6 2-15,4 2 0 16,0 11 1-16,-9 1 4 15,-6 0-5-15,-7 2 11 16,-12-1-8-16,-3-3 14 16,-10-6-14-16,-4-4 0 15,-4-10 1-15,2-4-3 0,-2-12-1 16,4-4 0-16,2-5-29 16,6-4-3-16,3-20-24 15,3-14-45-15,-4-5-64 16</inkml:trace>
  <inkml:trace contextRef="#ctx0" brushRef="#br0" timeOffset="24266.48">18478 14592 360 0,'0'0'0'16,"0"139"-61"-16,18-38 61 16,8 7 3-16,3 0 37 0,3-6-20 15,5-15 1-15,7-8-15 16,3-22-3-16,4-13 3 15,-4-14-6-15,-3-18 0 16,2-12-6-16,-2-4 11 16,0-30-5-16,1-16 13 15,-3-7-9-15,-8-4 3 16,-10 0-5-16,-12 3-2 16,-12 4 19-16,0 1-3 15,-14 5 12-15,-16 4 5 16,-3 8-31-16,-6 9 17 15,2 10-19-15,4 7-11 16,5 4-4-16,13 4-75 16,12-1-4-16,3-2-56 15</inkml:trace>
  <inkml:trace contextRef="#ctx0" brushRef="#br0" timeOffset="24935.82">19635 14334 139 0,'0'0'92'16,"0"0"-82"-16,47 157 51 15,-35-59 25-15,-8 5-60 16,-4-5-4-16,0-9 3 16,0-15-24-16,0-13 4 15,0-18-5-15,0-15 5 0,0-14-7 16,0-10 2-16,0-4 0 15,-5-7 59-15,-2-24-39 16,-1-15-16-16,-2-11-8 16,2-11 8-16,-5-11 16 15,-2-2-20-15,-1-6 0 16,-4 4 8-16,4 9-2 16,3 14-5-16,4 22 8 15,5 21 0-15,4 13 29 16,0 4-19-16,0 13-15 15,26 32-2-15,18 22 38 16,10 14 42-16,4 4-47 16,1-8-31-16,-1-14-1 0,5-18-3 15,13-15-11-15,5-18 7 16,5-12-4-16,-3-15-15 16,-6-30-37-16,-3-17 45 15,-6-13 12-15,-6-12-24 16,-14-6 2-16,-13-7 19 15,-20-5-31-15,-15-6 4 16,0 2 25-16,-28 2 2 16,-5 12 2-16,-3 24 4 15,1 19 0-15,7 19 36 16,7 20 14-16,7 9 10 16,9 4 2-16,3 17-32 15,2 38-21-15,0 35-3 16,0 30 0-16,16 11 44 0,6-4-47 15,5-13 8-15,9-21-11 16,3-14-5-16,2-12-15 16,6-20-73-16,1-20-43 15,6-22-30-15,0-10-20 16,1-35-21-16</inkml:trace>
  <inkml:trace contextRef="#ctx0" brushRef="#br0" timeOffset="25902.73">20910 14010 257 0,'0'0'179'15,"-40"119"-179"-15,29-35 9 0,2 1 5 16,5-4 9-16,1-16-20 16,3-14-2-16,0-17-1 15,1-17-25-15,9-11 0 16,-3-6-36-16,2-10 49 15,3-28 12-15,3-17 5 16,0-15 6-16,-4-10-11 16,-4-6 2-16,-7-3 5 15,0-2-4-15,-3 9-2 16,-11 17 8-16,7 23-1 16,2 17 29-16,3 17 3 15,2 8-4-15,0 3 16 0,0 31-52 16,22 17 28-1,10 18 36-15,4-2-52 0,8-6-6 16,6-13-6-16,6-18-18 16,5-19 12-16,1-11-11 15,2-13 4-15,-9-22-13 16,-3-7 4-16,-11-9 16 16,-6-4-21-16,-12-2 12 15,-7-1 10-15,-8 8 10 16,-7 10-5-16,-1 18 18 15,0 14 25-15,0 6 24 16,0 2-17-16,0 0 21 16,0 2-38-16,0 15-33 0,0 4 0 15,0-1-3 1,3-7-33-16,12-4 0 0,6-6-18 16,2-3 10-16,6 0 40 15,3-10-7-15,0-16 11 16,-2-4 7-16,-1-1-4 15,-10-2 9-15,2 3-11 16,-6 12-1-16,-1 2 14 16,-5 7-9-16,-3-1-5 15,1-1 0-15,7-13 4 16,8-13-11-16,8-11-12 16,6-7-23-16,-3 2 13 15,-3 2 1-15,-12 10 28 16,-8 13 19-16,-9 8 36 0,-1 12 41 15,0 8-9-15,0 0-25 16,0 0-5-16,0 4-57 16,0 21-4-16,10 12 4 15,12 13 0-15,14 10-8 16,15 2 8-16,11 7-2 16,15 13-12-16,3 7 6 15,1 6-84-15,-5 10 88 16,-16-2 4-16,-12 2-1 15,-17-5-2-15,-14-10 3 16,-17-13-6-16,0-9 6 16,-17-13 0-16,-13-15-2 15,-4-12-7-15,-5-14 4 0,-9-14-10 16,-2 0 13-16,-2-33-7 16,-2-24 12-16,6-17-3 15,6-19 14-15,12-17-12 16,16-11 0-16,14 4-2 15,10 1 0-15,26 19-14 16,8 16 11-16,3 19-25 16,0 23-90-16,-6 25-92 15,-11 14-82-15</inkml:trace>
  <inkml:trace contextRef="#ctx0" brushRef="#br0" timeOffset="34583.42">17057 16603 104 0,'0'0'52'0,"0"0"-52"16,0 0-6-16,0 0-20 16,0 0 18-16,0 0 5 15,0 0 6-15,13 12 13 16,23-10 11-16,7 3-1 15,13-5 7-15,9 0-6 16,14 0-14-16,9-15 28 16,10-8-32-16,7-2 7 15,2-3-1-15,1-2-12 16,1 0 14-16,0-6-14 0,4 3 13 16,4-3 22-1,4 2-35-15,2 1 5 0,1 0 8 16,-5 2-9-16,-5 1 11 15,2 1-18-15,-2 4 0 16,1-3 10-16,-5 3-7 16,2-1-3-16,1-2 2 15,-4-1 9-15,5-1-13 16,5-3 2-16,2-2 0 16,1-3 3-16,-4-4-2 15,-1 2-1-15,-4-3 3 16,-2-3 4-16,0 4-5 15,-6-1-2-15,-3-1 0 0,-2 2-1 16,-3-6 6 0,-3 6-5-16,0-3 0 0,3 0 13 15,0 4-22-15,1-4 9 16,0 3 0-16,-4-2 18 16,0-2-17-16,4 1 10 15,2-5-8-15,0 0 7 16,1 0-11-16,-5 0 1 15,0 2 0-15,1 1 4 16,-6 0 0-16,1 1-4 16,1 2 0-16,0 1 8 15,8-2-10-15,-2 0 2 0,-1-5 0 16,-4 1-10 0,-3 1 16-16,-7-2-6 0,-3 3 0 15,-8 2 5-15,-3 0-8 16,-10 0 3-16,-5 1 0 15,-8 1-2-15,-8-1 8 16,-5 0-6-16,-6 1 2 16,-7 1 7-16,-8 1 5 15,-3 1-14-15,-9-4 0 16,-1-4 15-16,0-1-7 16,0-5-8-16,-15 0 0 15,-1-2 9-15,-5 1-11 16,-5 2 2-16,-5-1 0 15,-4 2-7-15,-7 4 10 16,-5 4-3-16,-8 3 0 0,-10 3-4 16,-11-2-2-16,-10 3-10 15,-10 2 3-15,-7 5 13 16,-9 5-17-16,-2 3 17 16,-1 5 0-16,2 0 4 15,2 5-15-15,0 4 11 16,-2 1 0-16,2 2 1 15,4 3 4-15,1-1-5 16,1 3 1-16,-2 0 5 16,-5 3-9-16,-4 11 3 15,-5 3 0-15,0-1 0 16,4 4 1-16,4 3-1 0,8 4 0 16,-3 5 9-16,-1-2-14 15,-4 1 5-15,-3 0 0 16,-6 1-2-16,-3 5 3 15,-3-3-1-15,-1-1 0 16,0 0 9-16,4-1-12 16,4 1 3-16,5 1 0 15,7-4-6-15,0 2 11 16,3-2-5-16,1 1 0 16,1 2 8-16,1 4-16 15,1 6 8-15,4 0 0 16,2 1-6-16,3 2 16 15,2-2-10-15,0 3 0 0,8 0 2 16,10 4-4-16,7-3 2 16,7 1 0-16,1-1-9 15,4-6 14-15,3 3-5 16,4 1 0-16,0 2 6 16,2 0-12-16,1 5 6 15,0 0 0-15,2-1-5 16,2-1 10-16,7-2-5 15,3-7 0-15,8-4 6 16,1 0-14-16,7-3 8 16,2 1 0-16,0 1-7 15,-1 5 10-15,-1 3-3 0,2 3 0 16,-6 2 6 0,0 4-8-16,-5 4 2 0,-1 3 0 15,1 1-5-15,1 2 10 16,1-4-5-16,3-2 0 15,4 0 7-15,5-5-11 16,-1 4 4-16,4 0 0 16,2-2-6-16,0 3 10 15,4 0-4-15,0-2 0 16,0-2 7-16,0-1-14 16,8-6 7-16,9-2 0 15,5 0-11-15,6-3 14 0,3-2-3 16,7-1 0-16,3-2 4 15,8-1-10 1,1-2 6-16,7-3 0 0,5-2-4 16,0-4 7-16,8-4-3 15,2-8 0-15,3-4 6 16,6-5 7-16,1-4-12 16,9 0 0-16,5-5 26 15,6-11-24-15,1-3 8 16,-4-5 4-16,-2-1-12 15,-3-2 23-15,-5-1-22 16,-2 1-3-16,-6 2 19 16,-9 1-12-16,-6 5-8 15,-6 2 0-15,-5 4 7 16,-3 7-19-16,-2 6-19 16,-11 0-102-16,-28 13-108 0</inkml:trace>
  <inkml:trace contextRef="#ctx0" brushRef="#br0" timeOffset="37132.57">17514 18704 302 0,'0'0'54'16,"0"0"-54"-16,0 0-56 0,0 0 30 15,43 119 26 1,-3-32 12-16,1 16-12 16,2 21 2-16,1 12 6 0,-3 7 0 15,-2-2-8-15,-4-5 0 16,-4-12 3-16,0-17-11 15,-7-19 4-15,0-17-35 16,-1-19-14-16,-2-14-55 16</inkml:trace>
  <inkml:trace contextRef="#ctx0" brushRef="#br0" timeOffset="37667.66">17127 18985 34 0,'-89'-113'53'0,"15"-3"-41"15,27 1 19-15,21 6 5 16,19 6 10-16,7 8 29 16,26 10-41-16,20 13 0 15,12 17-24-15,8 15-6 16,7 23-2-16,0 17-2 15,0 10 0-15,-3 37-12 16,-4 17 15-16,-12 17-3 16,-14 7 0-16,-17 7 1 15,-19 0 8-15,-4-5-9 16,-27-8 0-16,-13-8 6 16,-2-18 0-16,-1-8-5 0,-3-13 8 15,5-12-9-15,1-8 12 16,4-6-12-16,10-6 0 15,9-1 8-15,8-2-1 16,9 0-9-16,0 3 2 16,1 12-36-16,31 11 27 15,17 15 1-15,14 8 8 16,11 5 18-16,7-4-17 16,8 1 4-16,-1-3 20 15,0-6-13-15,-2-3 20 0,-9-5-17 16,-6-4-14-1,-8-2 3-15,-9-7 2 0,-11-5-6 16,-5-8 0-16,-4-2-29 16,-5-6-1-16,2 0-65 15,-3-12-16-15,-4-20-37 16</inkml:trace>
  <inkml:trace contextRef="#ctx0" brushRef="#br0" timeOffset="38119.94">18223 18795 50 0,'0'0'17'16,"0"0"-14"-16,51 102-3 16,-26-42 5-16,1 5 27 15,0-2-8-15,0-6-7 16,3-12-1-16,-1-9-14 15,4-11 13-15,-2-13-14 0,4-12 2 16,4 0 19 0,3-23-1-16,2-14 9 0,-2-12 16 15,-6-7-36-15,-13 4 12 16,-9 5 7-16,-13 8-7 16,0 9 69-16,-13 0-55 15,-15 0-35-15,-6 0-1 16,-2 3-24-16,7-4-40 15,5-1-24-15,15-3-57 16</inkml:trace>
  <inkml:trace contextRef="#ctx0" brushRef="#br0" timeOffset="38667.74">19032 18420 13 0,'0'0'62'16,"51"154"6"-16,-30-59-7 15,-6-6-49-15,-4-7 0 16,-5-12-12-16,-6-14 0 16,0-14-3-16,0-16-5 15,0-13-4-15,0-13-58 16,-11-4 59-16,-6-27-8 16,-1-13-31-16,3-10 50 15,3-6 61-15,1-3-11 16,-2 0-16-16,6 7-17 0,2 16 7 15,3 17 9 1,2 11-9-16,0 12-14 0,2 3-10 16,23 21-1-1,10 9 1-15,10 2 23 0,8-2-20 16,7-14 6-16,6-11-9 16,6-8 0-16,2-27-5 15,3-25-1-15,1-15 6 16,-8-11 5-16,-8 0-5 15,-14 0 10-15,-12 3-7 16,-15 2-2-16,-10 3 23 16,-9 3-17-16,-2 12 20 15,0 12 6-15,-5 21-16 16,-1 13 78-16,1 9-20 0,5 4-48 16,-3 36-27-16,3 32 4 15,0 26 6-15,0 11 36 16,0-8-39-16,0-6 5 15,8-22-12-15,9-12-10 16,2-12-4-16,-1-9-61 16,-3-15-92-16,-8-6-120 15,-7-5 135-15</inkml:trace>
  <inkml:trace contextRef="#ctx0" brushRef="#br0" timeOffset="38932.62">18154 19977 502 0,'0'0'228'0,"0"0"-228"16,0 0-31-16,0 0 16 16,171-12 15-16,-7-62 34 15,37-36-4-15,36-31-22 16,23-19 20-16,7-10-27 15,13 2 7-15,0 10 25 16,-4 16-21-16,-17 17-12 16,-24 17 0-16,-26 19-2 15,-31 19-9-15,-25 24-35 0,-25 24-89 16,-34 18-73 0,-37 4-118-16</inkml:trace>
  <inkml:trace contextRef="#ctx0" brushRef="#br0" timeOffset="45432.81">29025 11551 226 0,'0'0'0'0,"17"132"-7"16,-8-43 0-16,5 6 7 16,-7 1 1-16,0 5 4 0,1-1 20 15,-2 2-21-15,-1 1 13 16,2-9 0-1,0-6-9-15,0-8 4 0,-1-12-12 16,-2-8 1-16,0-13-2 16,-4-17 1-16,0-7-2 15,0-13-5-15,0-5-43 16,-4-5 13-16,-12 0-29 16</inkml:trace>
  <inkml:trace contextRef="#ctx0" brushRef="#br0" timeOffset="46065.81">28685 11790 49 0,'0'0'42'0,"0"0"-19"16,-2-107 14-16,4 90-31 15,9 8 0-15,4 9-6 16,4 0 9-16,7 18-9 15,7 25 14-15,7 13 22 16,2 15 23-16,-2 3-34 16,-2 0 0-16,1-6-16 15,-3-9 0-15,-2-12-3 16,2-13-6-16,-1-9-9 16,-4-13 6-16,1-11-23 15,-3-1-3-15,-1-17 10 0,-4-18-15 16,-1-11 16-1,-6-6 9-15,-10-6 9 0,-4-3 2 16,-3-4-2-16,0 1 0 16,-14 0 8-16,1 10-2 15,4 14-1-15,2 18 8 16,4 15 6-16,-1 7-10 16,0 0-9-16,0 11-22 15,-4 18 22-15,-6 9 10 16,-3 7 8-16,1-9-18 15,4-11 0-15,6-12 6 16,3-9-6-16,3-4 0 0,0 0-1 16,0 0-19-16,0-1 19 15,2-19-9 1,10-7 10-16,7-6 8 0,1 1-8 16,2 2 0-16,-2 9-3 15,-3 13 0-15,-2 8 1 16,-1 5-18-16,1 31 20 15,2 13 44-15,-2 12-5 16,-3 6-9-16,2-3-11 16,-3-4-13-16,4-4-4 15,4-11-2-15,8-4-20 16,7-10-3-16,9-7-76 16,12-12-4-16</inkml:trace>
  <inkml:trace contextRef="#ctx0" brushRef="#br0" timeOffset="46399.46">29928 12086 307 0,'0'0'0'16,"0"0"-6"-16,0 0-47 15,0 0 41-15,13-98 2 16,2 59 10-16,0-1 2 15,-4 2 6-15,-4 0-6 16,-7 6 27-16,0 5-9 0,-3 12 31 16,-12 7 6-1,0 4-44-15,-2 4 19 0,1 12-32 16,-2 26 0-16,0 19 2 16,3 6-2-16,9 3 32 15,6-6-32-15,0-13 5 16,15-8-19-16,13-9 12 15,8-9 0-15,4-8-3 16,3-8-38-16,4-5-19 16,2-4-34-16,-2-17-28 15</inkml:trace>
  <inkml:trace contextRef="#ctx0" brushRef="#br0" timeOffset="47183">30312 11781 119 0,'0'0'106'0,"0"0"-93"16,0 0-13-16,0 0-1 16,0 0 1-16,-11 129 34 15,12-81-31-15,6-7-3 16,1-9 0-16,2-10 3 16,-5-8-10-16,1-8 3 15,-4-5-13-15,3-1 13 16,-4 0 8-16,5-21-4 0,1-11 3 15,1-10 6 1,-3 1-12-16,2-8 3 16,-1 1-9-16,-1 1 4 15,2 9-11-15,-1 12-4 0,-5 14 17 16,-1 10-1-16,3 2 3 16,0 5-19-16,5 17 20 15,3 8 69-15,0 6-47 16,4-4-13-16,0 0 16 15,0-7-24-15,0-4 7 16,1-7-8-16,-4-5 0 16,2-2 1-16,-2-4-1 15,1-3 0-15,-2 0 5 16,0 0 1-16,0-11 4 16,-4-13-10-16,2-8-13 0,-3-8 8 15,-3-11-13 1,-2-4 18-16,-1-5-2 0,0 0 5 15,0 4-5-15,0 4 2 16,0 10 0-16,4 12 9 16,-1 16-9-16,1 8 0 15,4 6-1-15,5 7-5 16,6 23 6-16,7 13 45 16,1 4-10-16,-1 3 0 15,-2-5-35-15,3-7 0 16,-3-8 0-16,3-8 8 15,-1-9-16-15,0-6 8 16,0-7-15-16,3-4 8 16,0-24-28-16,-1-12-1 0,-2-4 8 15,-5-7 3-15,-10-4 24 16,-6-5-10 0,-5-2 11-16,0 2 11 0,0 11-10 15,0 14 33-15,-4 18 36 16,1 14-10-16,3 3 6 15,0 7-66-15,0 32 2 16,0 17 5-16,0 16 18 16,0 5-14-16,6 0-11 15,5-4-9-15,4 2-26 16,-4 1-25-16,0 0-89 16,-7-2-68-16</inkml:trace>
  <inkml:trace contextRef="#ctx0" brushRef="#br0" timeOffset="47566.09">28882 13140 522 0,'0'0'0'16,"0"0"-154"-16,0 0 60 16,168-18 94-16,-41-32 39 0,41-23 16 15,33-22-15 1,27-18-8-16,19-11 19 0,8 4-11 16,0 5-15-16,-15 12 9 15,-14 9-29-15,-25 7 53 16,-26 8-24-16,-28 11-28 15,-30 16 7-15,-39 15-11 16,-28 14-2-16,-29 14 2 16,-20 8 11-16,-1 1-26 15,-1 0 9-15,-20 0-70 16,-5 6-11-16,-10 15-97 16,-7 7-26-16</inkml:trace>
  <inkml:trace contextRef="#ctx0" brushRef="#br0" timeOffset="52782.32">29351 13684 3 0,'0'0'34'16,"0"0"-16"-16,0 0-3 15,0 0 13-15,0 0-16 16,0 0 19-16,0 0 2 15,0 0-22-15,-4 0 12 16,-1 0-15-16,4 0-1 16,-1 0 30-16,0 0-29 15,0 0 12-15,1 0 13 16,1 0-24-16,0 0 20 16,0 0-19-16,0 0-4 15,-3 0 32-15,2 0-34 16,1 0 6-16,0 0 16 0,0 0-24 15,-3 0 24-15,3 0-12 16,0 0-11-16,0 0 33 16,0 0-34-16,0 0 9 15,0 0 19-15,-1 0-25 16,1 0 27-16,-2 0-23 16,1 0-5-16,1 0 26 15,-3 0-28-15,2 0-2 16,-2 0 4-16,0 0 10 15,1 0-20-15,-1 0 6 16,0 0 0-16,2 0 19 0,-2 0-19 16,2 0 0-1,-1 2-1-15,-2-2 15 0,3 3-14 16,-2-3 0-16,1 0 0 16,-2 0-1-16,0 3 1 15,1 1 0-15,-1-3-3 16,0 0 20-16,3-1-23 15,-2 3 6-15,0-2 0 16,2 1-6-16,-2-2 6 16,2 1 0-16,1-1-2 15,-3 0 17-15,3 0-18 16,-1 0 3-16,1 0 0 16,-2 0-5-16,2 2 5 15,0-2 0-15,-2 0 0 0,2 0 15 16,0 0-15-16,-2 0 0 15,2 0 0-15,-1 0 6 16,1 2-6-16,0-2 0 16,0 0 10-16,0 0 2 15,0 0-12-15,0 0 0 16,0 0 0-16,0 0-16 16,3 0 12-16,23 0 4 15,19 0 6-15,24 0-5 16,32-15 46-16,21-11-15 15,19-8-32-15,15-8 20 16,8-6-19-16,2-2-1 16,6-3 5-16,3-1 10 0,-3 1-14 15,-5-3-1-15,-11 3 0 16,-14 0-7-16,-7 3 7 16,-7-6 0-16,-4-3-1 15,1 0 18-15,-7 0-21 16,2 2 4-16,0 4 0 15,-1-2-4-15,-1 2 4 16,1-4 0-16,0 4 8 16,-5 3 2-16,-4 8-7 15,-10 5-3-15,-14 4 0 16,-7-1-4-16,-10 1 4 16,-8 5 0-16,-10 1 11 15,-10 1 0-15,-9 4 4 16,-9 4-3-16,-10 1 2 15,-5 7 58-15,-7-3-47 0,-1 1 7 16,0 3 14 0,0-3-42-16,0 3 22 0,0 0-20 15,0 4-3-15,0 4 26 16,0-2-26-16,-1 3-3 16,1 0 7-16,-3 0 10 15,3 0-25-15,0 0 8 16,0 0 0-16,0 0-25 15,-1 0 15-15,1 0-18 16,0 0 9-16,-4 0-69 16,-6 16-14-16,-12 16-82 15,-28-2-116-15</inkml:trace>
  <inkml:trace contextRef="#ctx0" brushRef="#br0" timeOffset="56032.49">28861 17812 285 0,'0'0'96'0,"0"0"-96"15,0 0-15-15,0 0-20 16,0 0 28-16,57 180 7 16,-23-55 47-16,-2 17-34 15,-5 7-3-15,0-7-8 16,0-8 5-16,-3-14-12 15,-1-14 5-15,-5-19 0 0,-8-11-11 16,-9-16-5-16,-1-19 3 16,0-18-38-16,0-18 51 15,-1-5 5-15,-10-8-5 16,-9-27-60-16,-3-19 22 16,-8-13 19-16,-3-17 19 15,1-13 18-15,-3-13-12 16,3-13 11-16,4-8-12 15,4-8 3-15,4-3 26 16,10 8-17-16,7 18 9 16,4 26 12-16,0 33-2 15,10 29-7-15,7 18-12 0,6 10-14 16,16 14 18 0,17 32 7-16,23 29 40 0,13 19 2 15,5 12-63-15,-5 2 3 16,-8-10-10-16,-5-8 0 15,-5-9-14-15,-9-13 10 16,-10-7-73-16,-13-12-40 16,-16-13-49-16,-15-17 14 15</inkml:trace>
  <inkml:trace contextRef="#ctx0" brushRef="#br0" timeOffset="56217.08">28570 18592 498 0,'0'0'95'0,"0"0"-95"15,0 0-67-15,0 0 61 16,99 14 11-16,-23-14-6 16,14-22 1-16,13-18-91 15,9-13-29-15,-2-9-51 16</inkml:trace>
  <inkml:trace contextRef="#ctx0" brushRef="#br0" timeOffset="56599.24">29402 17662 214 0,'0'0'35'0,"0"0"-35"0,0 0 0 16,-20 142 8-16,30-55 44 15,15 10-17-15,1-3-26 16,10-12-2-16,5-16-14 16,8-24 6-16,10-22-43 15,0-20-8-15,7-23-30 16,0-34 43-16,-4-18 11 16,-8-5 2-16,-10 3 26 15,-13 4 0-15,-15 13 1 16,-13 5 28-16,-3 9 11 15,0 13 9-15,0 17-10 16,-4 11 16-16,0 5 26 16,-2 28-62-16,1 29-13 0,-2 22 31 15,4 18 1-15,0 0-15 16,3-3-21-16,0-14 5 16,20-12-14-16,10-18-11 15,10-14-85-15,7-19-45 16,5-17-55-16</inkml:trace>
  <inkml:trace contextRef="#ctx0" brushRef="#br0" timeOffset="57099.37">30178 17399 7 0,'0'0'30'0,"0"0"14"15,0 0-24-15,0 0 3 16,0 0 6-16,0 0-14 15,4-37 4-15,-4 34-15 16,0 3-2-16,0-1 5 16,0 1-7-16,0-1-2 15,0 1 2-15,0 0-17 16,0 0 12-16,0 0-14 0,0 0-7 16,0 0 5-16,0 0-14 15,0 0 3-15,0 0 0 16</inkml:trace>
  <inkml:trace contextRef="#ctx0" brushRef="#br0" timeOffset="57716.26">30367 17178 72 0,'0'0'69'0,"0"0"-6"16,0 0-30-16,-104 16-12 15,49 23 9-15,1 13-3 16,3 12 22-16,11 5-5 15,10 0-24-15,18-4 6 16,9-8-26-16,3-12 0 16,19-12-1-16,19-13-13 15,14-17 10-15,13-3-5 16,6-31-9-16,6-14 13 16,-2-3 3-16,-5 6 2 0,-8 10 15 15,-9 14 2-15,-6 15 25 16,-3 7-4-16,-4 40 5 15,4 27 39-15,-3 26-26 16,-3 21-27-16,-3 24-22 16,-3 6 7-16,-3 1-25 15,-4 4 11-15,-6-13 0 16,-5-8 1-16,-7-5 3 16,-3-7-4-16,-4-14 27 15,0-11-20-15,-1-12 16 16,-16-18-23-16,-4-11 10 15,-3-11 5-15,-5-9-11 16,-10-8-4-16,-12-6 6 16,-19-10 8-16,-14-6-15 0,-13-4 1 15,-2-9 0-15,2-24-13 16,8-15 13-16,6-12-45 16,10-12-23-16,11-7-73 15,15-3-34-15,8 9-60 16</inkml:trace>
  <inkml:trace contextRef="#ctx0" brushRef="#br0" timeOffset="57932.65">29580 18877 162 0,'0'0'98'0,"0"0"4"0,0 0 21 16,0 0-34-16,0 0-33 15,0 0-42-15,153-168 57 16,1 61 38-16,24-6-42 15,11-1-18-15,6 11 6 16,-11 13-54-16,-14 9 27 16,-12 17-28-16,-17 12-17 15,-13 18 14-15,-11 10-115 16,-16 11-83-16,-24 6-148 16</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59703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hyperlink" Target="https://en.wikipedia.org/wiki/Closed_captioning" TargetMode="External"/><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customXml" Target="../ink/ink1.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a:ln w="7620">
            <a:solidFill>
              <a:srgbClr val="FFFFFF">
                <a:alpha val="16000"/>
              </a:srgbClr>
            </a:solidFill>
            <a:prstDash val="solid"/>
          </a:ln>
        </p:spPr>
        <p:txBody>
          <a:bodyPr/>
          <a:lstStyle/>
          <a:p>
            <a:endParaRPr lang="en-IN"/>
          </a:p>
        </p:txBody>
      </p:sp>
      <p:sp>
        <p:nvSpPr>
          <p:cNvPr id="4" name="Text 1"/>
          <p:cNvSpPr/>
          <p:nvPr/>
        </p:nvSpPr>
        <p:spPr>
          <a:xfrm>
            <a:off x="6319599" y="2165271"/>
            <a:ext cx="7477601" cy="2499598"/>
          </a:xfrm>
          <a:prstGeom prst="rect">
            <a:avLst/>
          </a:prstGeom>
          <a:noFill/>
          <a:ln/>
        </p:spPr>
        <p:txBody>
          <a:bodyPr wrap="square" rtlCol="0" anchor="t"/>
          <a:lstStyle/>
          <a:p>
            <a:pPr marL="0" indent="0">
              <a:lnSpc>
                <a:spcPts val="6561"/>
              </a:lnSpc>
              <a:buNone/>
            </a:pPr>
            <a:r>
              <a:rPr lang="en-US" sz="5249" dirty="0">
                <a:solidFill>
                  <a:srgbClr val="C6BFEE"/>
                </a:solidFill>
                <a:latin typeface="Prompt" pitchFamily="34" charset="0"/>
                <a:ea typeface="Prompt" pitchFamily="34" charset="-122"/>
                <a:cs typeface="Prompt" pitchFamily="34" charset="-120"/>
              </a:rPr>
              <a:t>Text Processing For NLP Lemmatization In Text Processing</a:t>
            </a:r>
            <a:endParaRPr lang="en-US" sz="5249" dirty="0"/>
          </a:p>
        </p:txBody>
      </p:sp>
      <p:sp>
        <p:nvSpPr>
          <p:cNvPr id="5" name="Text 2"/>
          <p:cNvSpPr/>
          <p:nvPr/>
        </p:nvSpPr>
        <p:spPr>
          <a:xfrm>
            <a:off x="6319599" y="4998125"/>
            <a:ext cx="7477601" cy="1066205"/>
          </a:xfrm>
          <a:prstGeom prst="rect">
            <a:avLst/>
          </a:prstGeom>
          <a:noFill/>
          <a:ln/>
        </p:spPr>
        <p:txBody>
          <a:bodyPr wrap="square" rtlCol="0" anchor="t"/>
          <a:lstStyle/>
          <a:p>
            <a:pPr marL="0" indent="0">
              <a:lnSpc>
                <a:spcPts val="2799"/>
              </a:lnSpc>
              <a:buNone/>
            </a:pPr>
            <a:r>
              <a:rPr lang="en-US" sz="1750" dirty="0">
                <a:solidFill>
                  <a:srgbClr val="DAD8E9"/>
                </a:solidFill>
                <a:latin typeface="Mukta" pitchFamily="34" charset="0"/>
                <a:ea typeface="Mukta" pitchFamily="34" charset="-122"/>
                <a:cs typeface="Mukta" pitchFamily="34" charset="-120"/>
              </a:rPr>
              <a:t>Learn how lemmatization enhances text analysis and supports information retrieval. Discover the differences between lemmatization and stemming and how to leverage them for improved machine learning.</a:t>
            </a:r>
            <a:endParaRPr lang="en-US" sz="1750" dirty="0"/>
          </a:p>
        </p:txBody>
      </p:sp>
      <p:pic>
        <p:nvPicPr>
          <p:cNvPr id="6" name="Image 1" descr="preencoded.png"/>
          <p:cNvPicPr>
            <a:picLocks noChangeAspect="1"/>
          </p:cNvPicPr>
          <p:nvPr/>
        </p:nvPicPr>
        <p:blipFill>
          <a:blip r:embed="rId4"/>
          <a:stretch>
            <a:fillRect/>
          </a:stretch>
        </p:blipFill>
        <p:spPr>
          <a:xfrm>
            <a:off x="0" y="0"/>
            <a:ext cx="5486400" cy="82296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a:ln w="7620">
            <a:solidFill>
              <a:srgbClr val="FFFFFF">
                <a:alpha val="16000"/>
              </a:srgbClr>
            </a:solidFill>
            <a:prstDash val="solid"/>
          </a:ln>
        </p:spPr>
        <p:txBody>
          <a:bodyPr/>
          <a:lstStyle/>
          <a:p>
            <a:endParaRPr lang="en-IN"/>
          </a:p>
        </p:txBody>
      </p:sp>
      <p:sp>
        <p:nvSpPr>
          <p:cNvPr id="4" name="Text 1"/>
          <p:cNvSpPr/>
          <p:nvPr/>
        </p:nvSpPr>
        <p:spPr>
          <a:xfrm>
            <a:off x="6319599" y="732353"/>
            <a:ext cx="7477601" cy="2083118"/>
          </a:xfrm>
          <a:prstGeom prst="rect">
            <a:avLst/>
          </a:prstGeom>
          <a:noFill/>
          <a:ln/>
        </p:spPr>
        <p:txBody>
          <a:bodyPr wrap="square" rtlCol="0" anchor="t"/>
          <a:lstStyle/>
          <a:p>
            <a:pPr marL="0" indent="0">
              <a:lnSpc>
                <a:spcPts val="5468"/>
              </a:lnSpc>
              <a:buNone/>
            </a:pPr>
            <a:r>
              <a:rPr lang="en-US" sz="4374" dirty="0">
                <a:solidFill>
                  <a:srgbClr val="C6BFEE"/>
                </a:solidFill>
                <a:latin typeface="Prompt" pitchFamily="34" charset="0"/>
                <a:ea typeface="Prompt" pitchFamily="34" charset="-122"/>
                <a:cs typeface="Prompt" pitchFamily="34" charset="-120"/>
              </a:rPr>
              <a:t>Challenges and Considerations in Lemmatization</a:t>
            </a:r>
            <a:endParaRPr lang="en-US" sz="4374" dirty="0"/>
          </a:p>
        </p:txBody>
      </p:sp>
      <p:sp>
        <p:nvSpPr>
          <p:cNvPr id="5" name="Shape 2"/>
          <p:cNvSpPr/>
          <p:nvPr/>
        </p:nvSpPr>
        <p:spPr>
          <a:xfrm>
            <a:off x="6319599" y="3322320"/>
            <a:ext cx="499943" cy="499943"/>
          </a:xfrm>
          <a:prstGeom prst="roundRect">
            <a:avLst>
              <a:gd name="adj" fmla="val 10974"/>
            </a:avLst>
          </a:prstGeom>
          <a:solidFill>
            <a:srgbClr val="542C49"/>
          </a:solidFill>
          <a:ln w="7620">
            <a:solidFill>
              <a:srgbClr val="643557"/>
            </a:solidFill>
            <a:prstDash val="solid"/>
          </a:ln>
        </p:spPr>
        <p:txBody>
          <a:bodyPr/>
          <a:lstStyle/>
          <a:p>
            <a:endParaRPr lang="en-IN"/>
          </a:p>
        </p:txBody>
      </p:sp>
      <p:sp>
        <p:nvSpPr>
          <p:cNvPr id="6" name="Text 3"/>
          <p:cNvSpPr/>
          <p:nvPr/>
        </p:nvSpPr>
        <p:spPr>
          <a:xfrm>
            <a:off x="6508552" y="3363992"/>
            <a:ext cx="121920" cy="416481"/>
          </a:xfrm>
          <a:prstGeom prst="rect">
            <a:avLst/>
          </a:prstGeom>
          <a:noFill/>
          <a:ln/>
        </p:spPr>
        <p:txBody>
          <a:bodyPr wrap="none" rtlCol="0" anchor="t"/>
          <a:lstStyle/>
          <a:p>
            <a:pPr marL="0" indent="0" algn="ctr">
              <a:lnSpc>
                <a:spcPts val="3281"/>
              </a:lnSpc>
              <a:buNone/>
            </a:pPr>
            <a:r>
              <a:rPr lang="en-US" sz="2624" dirty="0">
                <a:solidFill>
                  <a:srgbClr val="DAD8E9"/>
                </a:solidFill>
                <a:latin typeface="Prompt" pitchFamily="34" charset="0"/>
                <a:ea typeface="Prompt" pitchFamily="34" charset="-122"/>
                <a:cs typeface="Prompt" pitchFamily="34" charset="-120"/>
              </a:rPr>
              <a:t>1</a:t>
            </a:r>
            <a:endParaRPr lang="en-US" sz="2624" dirty="0"/>
          </a:p>
        </p:txBody>
      </p:sp>
      <p:sp>
        <p:nvSpPr>
          <p:cNvPr id="7" name="Text 4"/>
          <p:cNvSpPr/>
          <p:nvPr/>
        </p:nvSpPr>
        <p:spPr>
          <a:xfrm>
            <a:off x="7041713" y="3398639"/>
            <a:ext cx="2221944" cy="347186"/>
          </a:xfrm>
          <a:prstGeom prst="rect">
            <a:avLst/>
          </a:prstGeom>
          <a:noFill/>
          <a:ln/>
        </p:spPr>
        <p:txBody>
          <a:bodyPr wrap="none" rtlCol="0" anchor="t"/>
          <a:lstStyle/>
          <a:p>
            <a:pPr marL="0" indent="0">
              <a:lnSpc>
                <a:spcPts val="2734"/>
              </a:lnSpc>
              <a:buNone/>
            </a:pPr>
            <a:r>
              <a:rPr lang="en-US" sz="2187" dirty="0">
                <a:solidFill>
                  <a:srgbClr val="DAD8E9"/>
                </a:solidFill>
                <a:latin typeface="Prompt" pitchFamily="34" charset="0"/>
                <a:ea typeface="Prompt" pitchFamily="34" charset="-122"/>
                <a:cs typeface="Prompt" pitchFamily="34" charset="-120"/>
              </a:rPr>
              <a:t>Homonyms</a:t>
            </a:r>
            <a:endParaRPr lang="en-US" sz="2187" dirty="0"/>
          </a:p>
        </p:txBody>
      </p:sp>
      <p:sp>
        <p:nvSpPr>
          <p:cNvPr id="8" name="Text 5"/>
          <p:cNvSpPr/>
          <p:nvPr/>
        </p:nvSpPr>
        <p:spPr>
          <a:xfrm>
            <a:off x="7041713" y="3967996"/>
            <a:ext cx="2905601" cy="1066205"/>
          </a:xfrm>
          <a:prstGeom prst="rect">
            <a:avLst/>
          </a:prstGeom>
          <a:noFill/>
          <a:ln/>
        </p:spPr>
        <p:txBody>
          <a:bodyPr wrap="square" rtlCol="0" anchor="t"/>
          <a:lstStyle/>
          <a:p>
            <a:pPr marL="0" indent="0">
              <a:lnSpc>
                <a:spcPts val="2799"/>
              </a:lnSpc>
              <a:buNone/>
            </a:pPr>
            <a:r>
              <a:rPr lang="en-US" sz="1750" dirty="0">
                <a:solidFill>
                  <a:srgbClr val="DAD8E9"/>
                </a:solidFill>
                <a:latin typeface="Mukta" pitchFamily="34" charset="0"/>
                <a:ea typeface="Mukta" pitchFamily="34" charset="-122"/>
                <a:cs typeface="Mukta" pitchFamily="34" charset="-120"/>
              </a:rPr>
              <a:t>Words with multiple meanings can produce incorrect lemmas if not analyzed in context.</a:t>
            </a:r>
            <a:endParaRPr lang="en-US" sz="1750" dirty="0"/>
          </a:p>
        </p:txBody>
      </p:sp>
      <p:sp>
        <p:nvSpPr>
          <p:cNvPr id="9" name="Shape 6"/>
          <p:cNvSpPr/>
          <p:nvPr/>
        </p:nvSpPr>
        <p:spPr>
          <a:xfrm>
            <a:off x="10169485" y="3322320"/>
            <a:ext cx="499943" cy="499943"/>
          </a:xfrm>
          <a:prstGeom prst="roundRect">
            <a:avLst>
              <a:gd name="adj" fmla="val 10974"/>
            </a:avLst>
          </a:prstGeom>
          <a:solidFill>
            <a:srgbClr val="542C49"/>
          </a:solidFill>
          <a:ln w="7620">
            <a:solidFill>
              <a:srgbClr val="643557"/>
            </a:solidFill>
            <a:prstDash val="solid"/>
          </a:ln>
        </p:spPr>
        <p:txBody>
          <a:bodyPr/>
          <a:lstStyle/>
          <a:p>
            <a:endParaRPr lang="en-IN"/>
          </a:p>
        </p:txBody>
      </p:sp>
      <p:sp>
        <p:nvSpPr>
          <p:cNvPr id="10" name="Text 7"/>
          <p:cNvSpPr/>
          <p:nvPr/>
        </p:nvSpPr>
        <p:spPr>
          <a:xfrm>
            <a:off x="10320337" y="3363992"/>
            <a:ext cx="198120" cy="416481"/>
          </a:xfrm>
          <a:prstGeom prst="rect">
            <a:avLst/>
          </a:prstGeom>
          <a:noFill/>
          <a:ln/>
        </p:spPr>
        <p:txBody>
          <a:bodyPr wrap="none" rtlCol="0" anchor="t"/>
          <a:lstStyle/>
          <a:p>
            <a:pPr marL="0" indent="0" algn="ctr">
              <a:lnSpc>
                <a:spcPts val="3281"/>
              </a:lnSpc>
              <a:buNone/>
            </a:pPr>
            <a:r>
              <a:rPr lang="en-US" sz="2624" dirty="0">
                <a:solidFill>
                  <a:srgbClr val="DAD8E9"/>
                </a:solidFill>
                <a:latin typeface="Prompt" pitchFamily="34" charset="0"/>
                <a:ea typeface="Prompt" pitchFamily="34" charset="-122"/>
                <a:cs typeface="Prompt" pitchFamily="34" charset="-120"/>
              </a:rPr>
              <a:t>2</a:t>
            </a:r>
            <a:endParaRPr lang="en-US" sz="2624" dirty="0"/>
          </a:p>
        </p:txBody>
      </p:sp>
      <p:sp>
        <p:nvSpPr>
          <p:cNvPr id="11" name="Text 8"/>
          <p:cNvSpPr/>
          <p:nvPr/>
        </p:nvSpPr>
        <p:spPr>
          <a:xfrm>
            <a:off x="10891599" y="3398639"/>
            <a:ext cx="2598420" cy="347186"/>
          </a:xfrm>
          <a:prstGeom prst="rect">
            <a:avLst/>
          </a:prstGeom>
          <a:noFill/>
          <a:ln/>
        </p:spPr>
        <p:txBody>
          <a:bodyPr wrap="none" rtlCol="0" anchor="t"/>
          <a:lstStyle/>
          <a:p>
            <a:pPr marL="0" indent="0">
              <a:lnSpc>
                <a:spcPts val="2734"/>
              </a:lnSpc>
              <a:buNone/>
            </a:pPr>
            <a:r>
              <a:rPr lang="en-US" sz="2187" dirty="0">
                <a:solidFill>
                  <a:srgbClr val="DAD8E9"/>
                </a:solidFill>
                <a:latin typeface="Prompt" pitchFamily="34" charset="0"/>
                <a:ea typeface="Prompt" pitchFamily="34" charset="-122"/>
                <a:cs typeface="Prompt" pitchFamily="34" charset="-120"/>
              </a:rPr>
              <a:t>Linguistic Variation</a:t>
            </a:r>
            <a:endParaRPr lang="en-US" sz="2187" dirty="0"/>
          </a:p>
        </p:txBody>
      </p:sp>
      <p:sp>
        <p:nvSpPr>
          <p:cNvPr id="12" name="Text 9"/>
          <p:cNvSpPr/>
          <p:nvPr/>
        </p:nvSpPr>
        <p:spPr>
          <a:xfrm>
            <a:off x="10891599" y="3967996"/>
            <a:ext cx="2905601" cy="1777008"/>
          </a:xfrm>
          <a:prstGeom prst="rect">
            <a:avLst/>
          </a:prstGeom>
          <a:noFill/>
          <a:ln/>
        </p:spPr>
        <p:txBody>
          <a:bodyPr wrap="square" rtlCol="0" anchor="t"/>
          <a:lstStyle/>
          <a:p>
            <a:pPr marL="0" indent="0">
              <a:lnSpc>
                <a:spcPts val="2799"/>
              </a:lnSpc>
              <a:buNone/>
            </a:pPr>
            <a:r>
              <a:rPr lang="en-US" sz="1750" dirty="0">
                <a:solidFill>
                  <a:srgbClr val="DAD8E9"/>
                </a:solidFill>
                <a:latin typeface="Mukta" pitchFamily="34" charset="0"/>
                <a:ea typeface="Mukta" pitchFamily="34" charset="-122"/>
                <a:cs typeface="Mukta" pitchFamily="34" charset="-120"/>
              </a:rPr>
              <a:t>Different languages have different rules for lemmatization, making it challenging to apply to multilingual analysis.</a:t>
            </a:r>
            <a:endParaRPr lang="en-US" sz="1750" dirty="0"/>
          </a:p>
        </p:txBody>
      </p:sp>
      <p:sp>
        <p:nvSpPr>
          <p:cNvPr id="13" name="Shape 10"/>
          <p:cNvSpPr/>
          <p:nvPr/>
        </p:nvSpPr>
        <p:spPr>
          <a:xfrm>
            <a:off x="6319599" y="6140768"/>
            <a:ext cx="499943" cy="499943"/>
          </a:xfrm>
          <a:prstGeom prst="roundRect">
            <a:avLst>
              <a:gd name="adj" fmla="val 10974"/>
            </a:avLst>
          </a:prstGeom>
          <a:solidFill>
            <a:srgbClr val="542C49"/>
          </a:solidFill>
          <a:ln w="7620">
            <a:solidFill>
              <a:srgbClr val="643557"/>
            </a:solidFill>
            <a:prstDash val="solid"/>
          </a:ln>
        </p:spPr>
        <p:txBody>
          <a:bodyPr/>
          <a:lstStyle/>
          <a:p>
            <a:endParaRPr lang="en-IN"/>
          </a:p>
        </p:txBody>
      </p:sp>
      <p:sp>
        <p:nvSpPr>
          <p:cNvPr id="14" name="Text 11"/>
          <p:cNvSpPr/>
          <p:nvPr/>
        </p:nvSpPr>
        <p:spPr>
          <a:xfrm>
            <a:off x="6474262" y="6182439"/>
            <a:ext cx="190500" cy="416481"/>
          </a:xfrm>
          <a:prstGeom prst="rect">
            <a:avLst/>
          </a:prstGeom>
          <a:noFill/>
          <a:ln/>
        </p:spPr>
        <p:txBody>
          <a:bodyPr wrap="none" rtlCol="0" anchor="t"/>
          <a:lstStyle/>
          <a:p>
            <a:pPr marL="0" indent="0" algn="ctr">
              <a:lnSpc>
                <a:spcPts val="3281"/>
              </a:lnSpc>
              <a:buNone/>
            </a:pPr>
            <a:r>
              <a:rPr lang="en-US" sz="2624" dirty="0">
                <a:solidFill>
                  <a:srgbClr val="DAD8E9"/>
                </a:solidFill>
                <a:latin typeface="Prompt" pitchFamily="34" charset="0"/>
                <a:ea typeface="Prompt" pitchFamily="34" charset="-122"/>
                <a:cs typeface="Prompt" pitchFamily="34" charset="-120"/>
              </a:rPr>
              <a:t>3</a:t>
            </a:r>
            <a:endParaRPr lang="en-US" sz="2624" dirty="0"/>
          </a:p>
        </p:txBody>
      </p:sp>
      <p:sp>
        <p:nvSpPr>
          <p:cNvPr id="15" name="Text 12"/>
          <p:cNvSpPr/>
          <p:nvPr/>
        </p:nvSpPr>
        <p:spPr>
          <a:xfrm>
            <a:off x="7041713" y="6217087"/>
            <a:ext cx="2221944" cy="347186"/>
          </a:xfrm>
          <a:prstGeom prst="rect">
            <a:avLst/>
          </a:prstGeom>
          <a:noFill/>
          <a:ln/>
        </p:spPr>
        <p:txBody>
          <a:bodyPr wrap="none" rtlCol="0" anchor="t"/>
          <a:lstStyle/>
          <a:p>
            <a:pPr marL="0" indent="0">
              <a:lnSpc>
                <a:spcPts val="2734"/>
              </a:lnSpc>
              <a:buNone/>
            </a:pPr>
            <a:r>
              <a:rPr lang="en-US" sz="2187" dirty="0">
                <a:solidFill>
                  <a:srgbClr val="DAD8E9"/>
                </a:solidFill>
                <a:latin typeface="Prompt" pitchFamily="34" charset="0"/>
                <a:ea typeface="Prompt" pitchFamily="34" charset="-122"/>
                <a:cs typeface="Prompt" pitchFamily="34" charset="-120"/>
              </a:rPr>
              <a:t>Performance</a:t>
            </a:r>
            <a:endParaRPr lang="en-US" sz="2187" dirty="0"/>
          </a:p>
        </p:txBody>
      </p:sp>
      <p:sp>
        <p:nvSpPr>
          <p:cNvPr id="16" name="Text 13"/>
          <p:cNvSpPr/>
          <p:nvPr/>
        </p:nvSpPr>
        <p:spPr>
          <a:xfrm>
            <a:off x="7041713" y="6786443"/>
            <a:ext cx="6755487" cy="710803"/>
          </a:xfrm>
          <a:prstGeom prst="rect">
            <a:avLst/>
          </a:prstGeom>
          <a:noFill/>
          <a:ln/>
        </p:spPr>
        <p:txBody>
          <a:bodyPr wrap="square" rtlCol="0" anchor="t"/>
          <a:lstStyle/>
          <a:p>
            <a:pPr marL="0" indent="0">
              <a:lnSpc>
                <a:spcPts val="2799"/>
              </a:lnSpc>
              <a:buNone/>
            </a:pPr>
            <a:r>
              <a:rPr lang="en-US" sz="1750" dirty="0">
                <a:solidFill>
                  <a:srgbClr val="DAD8E9"/>
                </a:solidFill>
                <a:latin typeface="Mukta" pitchFamily="34" charset="0"/>
                <a:ea typeface="Mukta" pitchFamily="34" charset="-122"/>
                <a:cs typeface="Mukta" pitchFamily="34" charset="-120"/>
              </a:rPr>
              <a:t>Lemmatization can be slow and resource-intensive, particularly when analyzing large volumes of text.</a:t>
            </a:r>
            <a:endParaRPr lang="en-US" sz="1750" dirty="0"/>
          </a:p>
        </p:txBody>
      </p:sp>
      <p:pic>
        <p:nvPicPr>
          <p:cNvPr id="17" name="Image 1" descr="preencoded.png"/>
          <p:cNvPicPr>
            <a:picLocks noChangeAspect="1"/>
          </p:cNvPicPr>
          <p:nvPr/>
        </p:nvPicPr>
        <p:blipFill>
          <a:blip r:embed="rId4"/>
          <a:stretch>
            <a:fillRect/>
          </a:stretch>
        </p:blipFill>
        <p:spPr>
          <a:xfrm>
            <a:off x="0" y="0"/>
            <a:ext cx="5486400" cy="822960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a:ln w="7620">
            <a:solidFill>
              <a:srgbClr val="FFFFFF">
                <a:alpha val="16000"/>
              </a:srgbClr>
            </a:solidFill>
            <a:prstDash val="solid"/>
          </a:ln>
        </p:spPr>
        <p:txBody>
          <a:bodyPr/>
          <a:lstStyle/>
          <a:p>
            <a:endParaRPr lang="en-IN"/>
          </a:p>
        </p:txBody>
      </p:sp>
      <p:sp>
        <p:nvSpPr>
          <p:cNvPr id="4" name="Text 1"/>
          <p:cNvSpPr/>
          <p:nvPr/>
        </p:nvSpPr>
        <p:spPr>
          <a:xfrm>
            <a:off x="2624376" y="1166217"/>
            <a:ext cx="9381649" cy="1388745"/>
          </a:xfrm>
          <a:prstGeom prst="rect">
            <a:avLst/>
          </a:prstGeom>
          <a:noFill/>
          <a:ln/>
        </p:spPr>
        <p:txBody>
          <a:bodyPr wrap="square" rtlCol="0" anchor="t"/>
          <a:lstStyle/>
          <a:p>
            <a:pPr marL="0" indent="0">
              <a:lnSpc>
                <a:spcPts val="5468"/>
              </a:lnSpc>
              <a:buNone/>
            </a:pPr>
            <a:r>
              <a:rPr lang="en-US" sz="4374" dirty="0">
                <a:solidFill>
                  <a:srgbClr val="C6BFEE"/>
                </a:solidFill>
                <a:latin typeface="Prompt" pitchFamily="34" charset="0"/>
                <a:ea typeface="Prompt" pitchFamily="34" charset="-122"/>
                <a:cs typeface="Prompt" pitchFamily="34" charset="-120"/>
              </a:rPr>
              <a:t>Leveraging Lemmatization for Improved Machine Learning</a:t>
            </a:r>
            <a:endParaRPr lang="en-US" sz="4374" dirty="0"/>
          </a:p>
        </p:txBody>
      </p:sp>
      <p:pic>
        <p:nvPicPr>
          <p:cNvPr id="5" name="Image 1" descr="preencoded.png"/>
          <p:cNvPicPr>
            <a:picLocks noChangeAspect="1"/>
          </p:cNvPicPr>
          <p:nvPr/>
        </p:nvPicPr>
        <p:blipFill>
          <a:blip r:embed="rId4"/>
          <a:stretch>
            <a:fillRect/>
          </a:stretch>
        </p:blipFill>
        <p:spPr>
          <a:xfrm>
            <a:off x="2624376" y="2999303"/>
            <a:ext cx="2905006" cy="1795343"/>
          </a:xfrm>
          <a:prstGeom prst="rect">
            <a:avLst/>
          </a:prstGeom>
        </p:spPr>
      </p:pic>
      <p:sp>
        <p:nvSpPr>
          <p:cNvPr id="6" name="Text 2"/>
          <p:cNvSpPr/>
          <p:nvPr/>
        </p:nvSpPr>
        <p:spPr>
          <a:xfrm>
            <a:off x="2624376" y="5072301"/>
            <a:ext cx="2221944" cy="347186"/>
          </a:xfrm>
          <a:prstGeom prst="rect">
            <a:avLst/>
          </a:prstGeom>
          <a:noFill/>
          <a:ln/>
        </p:spPr>
        <p:txBody>
          <a:bodyPr wrap="none" rtlCol="0" anchor="t"/>
          <a:lstStyle/>
          <a:p>
            <a:pPr marL="0" indent="0" algn="l">
              <a:lnSpc>
                <a:spcPts val="2734"/>
              </a:lnSpc>
              <a:buNone/>
            </a:pPr>
            <a:r>
              <a:rPr lang="en-US" sz="2187" dirty="0">
                <a:solidFill>
                  <a:srgbClr val="C6BFEE"/>
                </a:solidFill>
                <a:latin typeface="Prompt" pitchFamily="34" charset="0"/>
                <a:ea typeface="Prompt" pitchFamily="34" charset="-122"/>
                <a:cs typeface="Prompt" pitchFamily="34" charset="-120"/>
              </a:rPr>
              <a:t>Automation</a:t>
            </a:r>
            <a:endParaRPr lang="en-US" sz="2187" dirty="0"/>
          </a:p>
        </p:txBody>
      </p:sp>
      <p:sp>
        <p:nvSpPr>
          <p:cNvPr id="7" name="Text 3"/>
          <p:cNvSpPr/>
          <p:nvPr/>
        </p:nvSpPr>
        <p:spPr>
          <a:xfrm>
            <a:off x="2624376" y="5641658"/>
            <a:ext cx="2905006" cy="1421606"/>
          </a:xfrm>
          <a:prstGeom prst="rect">
            <a:avLst/>
          </a:prstGeom>
          <a:noFill/>
          <a:ln/>
        </p:spPr>
        <p:txBody>
          <a:bodyPr wrap="square" rtlCol="0" anchor="t"/>
          <a:lstStyle/>
          <a:p>
            <a:pPr marL="0" indent="0" algn="l">
              <a:lnSpc>
                <a:spcPts val="2799"/>
              </a:lnSpc>
              <a:buNone/>
            </a:pPr>
            <a:r>
              <a:rPr lang="en-US" sz="1750" dirty="0">
                <a:solidFill>
                  <a:srgbClr val="DAD8E9"/>
                </a:solidFill>
                <a:latin typeface="Mukta" pitchFamily="34" charset="0"/>
                <a:ea typeface="Mukta" pitchFamily="34" charset="-122"/>
                <a:cs typeface="Mukta" pitchFamily="34" charset="-120"/>
              </a:rPr>
              <a:t>Lemmatization is used to automate the creation of training datasets for machine learning models.</a:t>
            </a:r>
            <a:endParaRPr lang="en-US" sz="1750" dirty="0"/>
          </a:p>
        </p:txBody>
      </p:sp>
      <p:pic>
        <p:nvPicPr>
          <p:cNvPr id="8" name="Image 2" descr="preencoded.png"/>
          <p:cNvPicPr>
            <a:picLocks noChangeAspect="1"/>
          </p:cNvPicPr>
          <p:nvPr/>
        </p:nvPicPr>
        <p:blipFill>
          <a:blip r:embed="rId5"/>
          <a:stretch>
            <a:fillRect/>
          </a:stretch>
        </p:blipFill>
        <p:spPr>
          <a:xfrm>
            <a:off x="5862638" y="2999303"/>
            <a:ext cx="2905006" cy="1795343"/>
          </a:xfrm>
          <a:prstGeom prst="rect">
            <a:avLst/>
          </a:prstGeom>
        </p:spPr>
      </p:pic>
      <p:sp>
        <p:nvSpPr>
          <p:cNvPr id="9" name="Text 4"/>
          <p:cNvSpPr/>
          <p:nvPr/>
        </p:nvSpPr>
        <p:spPr>
          <a:xfrm>
            <a:off x="5862638" y="5072301"/>
            <a:ext cx="2221944" cy="347186"/>
          </a:xfrm>
          <a:prstGeom prst="rect">
            <a:avLst/>
          </a:prstGeom>
          <a:noFill/>
          <a:ln/>
        </p:spPr>
        <p:txBody>
          <a:bodyPr wrap="none" rtlCol="0" anchor="t"/>
          <a:lstStyle/>
          <a:p>
            <a:pPr marL="0" indent="0" algn="l">
              <a:lnSpc>
                <a:spcPts val="2734"/>
              </a:lnSpc>
              <a:buNone/>
            </a:pPr>
            <a:r>
              <a:rPr lang="en-US" sz="2187" dirty="0">
                <a:solidFill>
                  <a:srgbClr val="C6BFEE"/>
                </a:solidFill>
                <a:latin typeface="Prompt" pitchFamily="34" charset="0"/>
                <a:ea typeface="Prompt" pitchFamily="34" charset="-122"/>
                <a:cs typeface="Prompt" pitchFamily="34" charset="-120"/>
              </a:rPr>
              <a:t>Predictive Text</a:t>
            </a:r>
            <a:endParaRPr lang="en-US" sz="2187" dirty="0"/>
          </a:p>
        </p:txBody>
      </p:sp>
      <p:sp>
        <p:nvSpPr>
          <p:cNvPr id="10" name="Text 5"/>
          <p:cNvSpPr/>
          <p:nvPr/>
        </p:nvSpPr>
        <p:spPr>
          <a:xfrm>
            <a:off x="5862638" y="5641658"/>
            <a:ext cx="2905006" cy="1421606"/>
          </a:xfrm>
          <a:prstGeom prst="rect">
            <a:avLst/>
          </a:prstGeom>
          <a:noFill/>
          <a:ln/>
        </p:spPr>
        <p:txBody>
          <a:bodyPr wrap="square" rtlCol="0" anchor="t"/>
          <a:lstStyle/>
          <a:p>
            <a:pPr marL="0" indent="0" algn="l">
              <a:lnSpc>
                <a:spcPts val="2799"/>
              </a:lnSpc>
              <a:buNone/>
            </a:pPr>
            <a:r>
              <a:rPr lang="en-US" sz="1750" dirty="0">
                <a:solidFill>
                  <a:srgbClr val="DAD8E9"/>
                </a:solidFill>
                <a:latin typeface="Mukta" pitchFamily="34" charset="0"/>
                <a:ea typeface="Mukta" pitchFamily="34" charset="-122"/>
                <a:cs typeface="Mukta" pitchFamily="34" charset="-120"/>
              </a:rPr>
              <a:t>Lemmatization enhances the accuracy of predictive text models by reducing linguistic complexity.</a:t>
            </a:r>
            <a:endParaRPr lang="en-US" sz="1750" dirty="0"/>
          </a:p>
        </p:txBody>
      </p:sp>
      <p:sp>
        <p:nvSpPr>
          <p:cNvPr id="12" name="Text 6"/>
          <p:cNvSpPr/>
          <p:nvPr/>
        </p:nvSpPr>
        <p:spPr>
          <a:xfrm>
            <a:off x="9100899" y="5072420"/>
            <a:ext cx="2392680" cy="347186"/>
          </a:xfrm>
          <a:prstGeom prst="rect">
            <a:avLst/>
          </a:prstGeom>
          <a:noFill/>
          <a:ln/>
        </p:spPr>
        <p:txBody>
          <a:bodyPr wrap="none" rtlCol="0" anchor="t"/>
          <a:lstStyle/>
          <a:p>
            <a:pPr marL="0" indent="0" algn="l">
              <a:lnSpc>
                <a:spcPts val="2734"/>
              </a:lnSpc>
              <a:buNone/>
            </a:pPr>
            <a:r>
              <a:rPr lang="en-US" sz="2187" dirty="0">
                <a:solidFill>
                  <a:srgbClr val="C6BFEE"/>
                </a:solidFill>
                <a:latin typeface="Prompt" pitchFamily="34" charset="0"/>
                <a:ea typeface="Prompt" pitchFamily="34" charset="-122"/>
                <a:cs typeface="Prompt" pitchFamily="34" charset="-120"/>
              </a:rPr>
              <a:t>Image Captioning</a:t>
            </a:r>
            <a:endParaRPr lang="en-US" sz="2187" dirty="0"/>
          </a:p>
        </p:txBody>
      </p:sp>
      <p:sp>
        <p:nvSpPr>
          <p:cNvPr id="13" name="Text 7"/>
          <p:cNvSpPr/>
          <p:nvPr/>
        </p:nvSpPr>
        <p:spPr>
          <a:xfrm>
            <a:off x="9100899" y="5641777"/>
            <a:ext cx="2905125" cy="1421606"/>
          </a:xfrm>
          <a:prstGeom prst="rect">
            <a:avLst/>
          </a:prstGeom>
          <a:noFill/>
          <a:ln/>
        </p:spPr>
        <p:txBody>
          <a:bodyPr wrap="square" rtlCol="0" anchor="t"/>
          <a:lstStyle/>
          <a:p>
            <a:pPr marL="0" indent="0" algn="l">
              <a:lnSpc>
                <a:spcPts val="2799"/>
              </a:lnSpc>
              <a:buNone/>
            </a:pPr>
            <a:r>
              <a:rPr lang="en-US" sz="1750" dirty="0">
                <a:solidFill>
                  <a:srgbClr val="DAD8E9"/>
                </a:solidFill>
                <a:latin typeface="Mukta" pitchFamily="34" charset="0"/>
                <a:ea typeface="Mukta" pitchFamily="34" charset="-122"/>
                <a:cs typeface="Mukta" pitchFamily="34" charset="-120"/>
              </a:rPr>
              <a:t>Lemmatization is used to generate textual captions for images, improving retrieval and searchability.</a:t>
            </a:r>
            <a:endParaRPr lang="en-US" sz="1750" dirty="0"/>
          </a:p>
        </p:txBody>
      </p:sp>
      <p:pic>
        <p:nvPicPr>
          <p:cNvPr id="16" name="Picture 15">
            <a:extLst>
              <a:ext uri="{FF2B5EF4-FFF2-40B4-BE49-F238E27FC236}">
                <a16:creationId xmlns:a16="http://schemas.microsoft.com/office/drawing/2014/main" id="{3B2EC3FC-03FF-CD87-8096-1D2A023005F9}"/>
              </a:ext>
            </a:extLst>
          </p:cNvPr>
          <p:cNvPicPr>
            <a:picLocks noChangeAspect="1"/>
          </p:cNvPicPr>
          <p:nvPr/>
        </p:nvPicPr>
        <p:blipFill>
          <a:blip r:embed="rId6">
            <a:extLst>
              <a:ext uri="{837473B0-CC2E-450A-ABE3-18F120FF3D39}">
                <a1611:picAttrSrcUrl xmlns:a1611="http://schemas.microsoft.com/office/drawing/2016/11/main" r:id="rId7"/>
              </a:ext>
            </a:extLst>
          </a:blip>
          <a:stretch>
            <a:fillRect/>
          </a:stretch>
        </p:blipFill>
        <p:spPr>
          <a:xfrm>
            <a:off x="9131687" y="2927918"/>
            <a:ext cx="2874337" cy="1984411"/>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6" name="Image 1" descr="preencoded.png"/>
          <p:cNvPicPr>
            <a:picLocks noChangeAspect="1"/>
          </p:cNvPicPr>
          <p:nvPr/>
        </p:nvPicPr>
        <p:blipFill>
          <a:blip r:embed="rId3"/>
          <a:stretch>
            <a:fillRect/>
          </a:stretch>
        </p:blipFill>
        <p:spPr>
          <a:xfrm>
            <a:off x="9144000" y="0"/>
            <a:ext cx="5486400" cy="8229600"/>
          </a:xfrm>
          <a:prstGeom prst="rect">
            <a:avLst/>
          </a:prstGeom>
        </p:spPr>
      </p:pic>
      <p:pic>
        <p:nvPicPr>
          <p:cNvPr id="2" name="Image 0" descr="preencoded.png"/>
          <p:cNvPicPr>
            <a:picLocks noChangeAspect="1"/>
          </p:cNvPicPr>
          <p:nvPr/>
        </p:nvPicPr>
        <p:blipFill>
          <a:blip r:embed="rId4"/>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a:ln w="7620">
            <a:solidFill>
              <a:srgbClr val="FFFFFF">
                <a:alpha val="16000"/>
              </a:srgbClr>
            </a:solidFill>
            <a:prstDash val="solid"/>
          </a:ln>
        </p:spPr>
        <p:txBody>
          <a:bodyPr/>
          <a:lstStyle/>
          <a:p>
            <a:endParaRPr lang="en-IN"/>
          </a:p>
        </p:txBody>
      </p:sp>
      <p:sp>
        <p:nvSpPr>
          <p:cNvPr id="4" name="Text 1"/>
          <p:cNvSpPr/>
          <p:nvPr/>
        </p:nvSpPr>
        <p:spPr>
          <a:xfrm>
            <a:off x="833199" y="2712482"/>
            <a:ext cx="4443889" cy="694373"/>
          </a:xfrm>
          <a:prstGeom prst="rect">
            <a:avLst/>
          </a:prstGeom>
          <a:noFill/>
          <a:ln/>
        </p:spPr>
        <p:txBody>
          <a:bodyPr wrap="none" rtlCol="0" anchor="t"/>
          <a:lstStyle/>
          <a:p>
            <a:pPr marL="0" indent="0">
              <a:lnSpc>
                <a:spcPts val="5468"/>
              </a:lnSpc>
              <a:buNone/>
            </a:pPr>
            <a:r>
              <a:rPr lang="en-US" sz="4374" dirty="0">
                <a:solidFill>
                  <a:srgbClr val="C6BFEE"/>
                </a:solidFill>
                <a:latin typeface="Prompt" pitchFamily="34" charset="0"/>
                <a:ea typeface="Prompt" pitchFamily="34" charset="-122"/>
                <a:cs typeface="Prompt" pitchFamily="34" charset="-120"/>
              </a:rPr>
              <a:t>Conclusion</a:t>
            </a:r>
            <a:endParaRPr lang="en-US" sz="4374" dirty="0"/>
          </a:p>
        </p:txBody>
      </p:sp>
      <p:sp>
        <p:nvSpPr>
          <p:cNvPr id="5" name="Text 2"/>
          <p:cNvSpPr/>
          <p:nvPr/>
        </p:nvSpPr>
        <p:spPr>
          <a:xfrm>
            <a:off x="833199" y="3740110"/>
            <a:ext cx="11848085" cy="1777008"/>
          </a:xfrm>
          <a:prstGeom prst="rect">
            <a:avLst/>
          </a:prstGeom>
          <a:noFill/>
          <a:ln/>
        </p:spPr>
        <p:txBody>
          <a:bodyPr wrap="square" rtlCol="0" anchor="t"/>
          <a:lstStyle/>
          <a:p>
            <a:pPr marL="0" indent="0">
              <a:lnSpc>
                <a:spcPts val="2799"/>
              </a:lnSpc>
              <a:buNone/>
            </a:pPr>
            <a:r>
              <a:rPr lang="en-US" sz="2400" dirty="0">
                <a:solidFill>
                  <a:srgbClr val="DAD8E9"/>
                </a:solidFill>
                <a:latin typeface="+mj-lt"/>
                <a:ea typeface="Mukta" pitchFamily="34" charset="-122"/>
                <a:cs typeface="Mukta" pitchFamily="34" charset="-120"/>
              </a:rPr>
              <a:t>Lemmatization is a key technique for enhancing text analysis and information retrieval. Its accuracy and precision make it invaluable in many contexts, from chatbots to machine learning models. While there are challenges and considerations to using it, the benefits make it worth the investment of time, effort, and resources.</a:t>
            </a:r>
            <a:endParaRPr lang="en-US" sz="2400" dirty="0">
              <a:latin typeface="+mj-lt"/>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11575"/>
            <a:ext cx="14630400" cy="8229600"/>
          </a:xfrm>
          <a:prstGeom prst="rect">
            <a:avLst/>
          </a:prstGeom>
          <a:solidFill>
            <a:srgbClr val="0B0C23">
              <a:alpha val="75000"/>
            </a:srgbClr>
          </a:solidFill>
          <a:ln w="7620">
            <a:solidFill>
              <a:srgbClr val="FFFFFF">
                <a:alpha val="16000"/>
              </a:srgbClr>
            </a:solidFill>
            <a:prstDash val="solid"/>
          </a:ln>
        </p:spPr>
        <p:txBody>
          <a:bodyPr/>
          <a:lstStyle/>
          <a:p>
            <a:endParaRPr lang="en-IN"/>
          </a:p>
        </p:txBody>
      </p:sp>
      <p:sp>
        <p:nvSpPr>
          <p:cNvPr id="4" name="Text 1"/>
          <p:cNvSpPr/>
          <p:nvPr/>
        </p:nvSpPr>
        <p:spPr>
          <a:xfrm>
            <a:off x="1019948" y="867607"/>
            <a:ext cx="12164797" cy="1388745"/>
          </a:xfrm>
          <a:prstGeom prst="rect">
            <a:avLst/>
          </a:prstGeom>
          <a:noFill/>
          <a:ln/>
        </p:spPr>
        <p:txBody>
          <a:bodyPr wrap="square" rtlCol="0" anchor="t"/>
          <a:lstStyle/>
          <a:p>
            <a:pPr marL="0" indent="0">
              <a:lnSpc>
                <a:spcPts val="5468"/>
              </a:lnSpc>
              <a:buNone/>
            </a:pPr>
            <a:r>
              <a:rPr lang="en-US" sz="4374" dirty="0">
                <a:solidFill>
                  <a:srgbClr val="C6BFEE"/>
                </a:solidFill>
                <a:latin typeface="Prompt" pitchFamily="34" charset="0"/>
                <a:ea typeface="Prompt" pitchFamily="34" charset="-122"/>
                <a:cs typeface="Prompt" pitchFamily="34" charset="-120"/>
              </a:rPr>
              <a:t>Understanding Lemmatization: What is it?</a:t>
            </a:r>
            <a:endParaRPr lang="en-US" sz="4374" dirty="0"/>
          </a:p>
        </p:txBody>
      </p:sp>
      <p:sp>
        <p:nvSpPr>
          <p:cNvPr id="5" name="Shape 2"/>
          <p:cNvSpPr/>
          <p:nvPr/>
        </p:nvSpPr>
        <p:spPr>
          <a:xfrm>
            <a:off x="1134844" y="3383755"/>
            <a:ext cx="2979063" cy="3864531"/>
          </a:xfrm>
          <a:prstGeom prst="roundRect">
            <a:avLst>
              <a:gd name="adj" fmla="val 1842"/>
            </a:avLst>
          </a:prstGeom>
          <a:solidFill>
            <a:srgbClr val="542C49"/>
          </a:solidFill>
          <a:ln w="7620">
            <a:solidFill>
              <a:srgbClr val="643557"/>
            </a:solidFill>
            <a:prstDash val="solid"/>
          </a:ln>
        </p:spPr>
        <p:txBody>
          <a:bodyPr/>
          <a:lstStyle/>
          <a:p>
            <a:endParaRPr lang="en-IN"/>
          </a:p>
        </p:txBody>
      </p:sp>
      <p:sp>
        <p:nvSpPr>
          <p:cNvPr id="6" name="Text 3"/>
          <p:cNvSpPr/>
          <p:nvPr/>
        </p:nvSpPr>
        <p:spPr>
          <a:xfrm>
            <a:off x="1364634" y="3613547"/>
            <a:ext cx="2491740" cy="347186"/>
          </a:xfrm>
          <a:prstGeom prst="rect">
            <a:avLst/>
          </a:prstGeom>
          <a:noFill/>
          <a:ln/>
        </p:spPr>
        <p:txBody>
          <a:bodyPr wrap="none" rtlCol="0" anchor="t"/>
          <a:lstStyle/>
          <a:p>
            <a:pPr marL="0" indent="0" algn="ctr">
              <a:lnSpc>
                <a:spcPts val="2734"/>
              </a:lnSpc>
              <a:buNone/>
            </a:pPr>
            <a:r>
              <a:rPr lang="en-US" sz="2187" dirty="0">
                <a:solidFill>
                  <a:srgbClr val="DAD8E9"/>
                </a:solidFill>
                <a:latin typeface="Prompt" pitchFamily="34" charset="0"/>
                <a:ea typeface="Prompt" pitchFamily="34" charset="-122"/>
                <a:cs typeface="Prompt" pitchFamily="34" charset="-120"/>
              </a:rPr>
              <a:t>Linguistic Analysis</a:t>
            </a:r>
            <a:endParaRPr lang="en-US" sz="2187" dirty="0"/>
          </a:p>
        </p:txBody>
      </p:sp>
      <p:sp>
        <p:nvSpPr>
          <p:cNvPr id="7" name="Text 4"/>
          <p:cNvSpPr/>
          <p:nvPr/>
        </p:nvSpPr>
        <p:spPr>
          <a:xfrm>
            <a:off x="1364634" y="4182904"/>
            <a:ext cx="2519482" cy="1421606"/>
          </a:xfrm>
          <a:prstGeom prst="rect">
            <a:avLst/>
          </a:prstGeom>
          <a:noFill/>
          <a:ln/>
        </p:spPr>
        <p:txBody>
          <a:bodyPr wrap="square" rtlCol="0" anchor="t"/>
          <a:lstStyle/>
          <a:p>
            <a:pPr marL="0" indent="0" algn="ctr">
              <a:lnSpc>
                <a:spcPts val="2799"/>
              </a:lnSpc>
              <a:buNone/>
            </a:pPr>
            <a:r>
              <a:rPr lang="en-US" sz="1750" dirty="0">
                <a:solidFill>
                  <a:srgbClr val="DAD8E9"/>
                </a:solidFill>
                <a:latin typeface="Mukta" pitchFamily="34" charset="0"/>
                <a:ea typeface="Mukta" pitchFamily="34" charset="-122"/>
                <a:cs typeface="Mukta" pitchFamily="34" charset="-120"/>
              </a:rPr>
              <a:t>Lemmatization is a linguistic analysis that involves mapping words to their base or root form.</a:t>
            </a:r>
            <a:endParaRPr lang="en-US" sz="1750" dirty="0"/>
          </a:p>
        </p:txBody>
      </p:sp>
      <p:sp>
        <p:nvSpPr>
          <p:cNvPr id="8" name="Shape 5"/>
          <p:cNvSpPr/>
          <p:nvPr/>
        </p:nvSpPr>
        <p:spPr>
          <a:xfrm>
            <a:off x="5710773" y="3383755"/>
            <a:ext cx="2979063" cy="3864531"/>
          </a:xfrm>
          <a:prstGeom prst="roundRect">
            <a:avLst>
              <a:gd name="adj" fmla="val 1842"/>
            </a:avLst>
          </a:prstGeom>
          <a:solidFill>
            <a:srgbClr val="542C49"/>
          </a:solidFill>
          <a:ln w="7620">
            <a:solidFill>
              <a:srgbClr val="643557"/>
            </a:solidFill>
            <a:prstDash val="solid"/>
          </a:ln>
        </p:spPr>
        <p:txBody>
          <a:bodyPr/>
          <a:lstStyle/>
          <a:p>
            <a:endParaRPr lang="en-IN"/>
          </a:p>
        </p:txBody>
      </p:sp>
      <p:sp>
        <p:nvSpPr>
          <p:cNvPr id="9" name="Text 6"/>
          <p:cNvSpPr/>
          <p:nvPr/>
        </p:nvSpPr>
        <p:spPr>
          <a:xfrm>
            <a:off x="5940564" y="3613547"/>
            <a:ext cx="2221944" cy="347186"/>
          </a:xfrm>
          <a:prstGeom prst="rect">
            <a:avLst/>
          </a:prstGeom>
          <a:noFill/>
          <a:ln/>
        </p:spPr>
        <p:txBody>
          <a:bodyPr wrap="none" rtlCol="0" anchor="t"/>
          <a:lstStyle/>
          <a:p>
            <a:pPr marL="0" indent="0" algn="ctr">
              <a:lnSpc>
                <a:spcPts val="2734"/>
              </a:lnSpc>
              <a:buNone/>
            </a:pPr>
            <a:r>
              <a:rPr lang="en-US" sz="2187" dirty="0">
                <a:solidFill>
                  <a:srgbClr val="DAD8E9"/>
                </a:solidFill>
                <a:latin typeface="Prompt" pitchFamily="34" charset="0"/>
                <a:ea typeface="Prompt" pitchFamily="34" charset="-122"/>
                <a:cs typeface="Prompt" pitchFamily="34" charset="-120"/>
              </a:rPr>
              <a:t>Precision</a:t>
            </a:r>
            <a:endParaRPr lang="en-US" sz="2187" dirty="0"/>
          </a:p>
        </p:txBody>
      </p:sp>
      <p:sp>
        <p:nvSpPr>
          <p:cNvPr id="10" name="Text 7"/>
          <p:cNvSpPr/>
          <p:nvPr/>
        </p:nvSpPr>
        <p:spPr>
          <a:xfrm>
            <a:off x="5846126" y="4182904"/>
            <a:ext cx="2613920" cy="2132409"/>
          </a:xfrm>
          <a:prstGeom prst="rect">
            <a:avLst/>
          </a:prstGeom>
          <a:noFill/>
          <a:ln/>
        </p:spPr>
        <p:txBody>
          <a:bodyPr wrap="square" rtlCol="0" anchor="t"/>
          <a:lstStyle/>
          <a:p>
            <a:pPr marL="0" indent="0" algn="ctr">
              <a:lnSpc>
                <a:spcPts val="2799"/>
              </a:lnSpc>
              <a:buNone/>
            </a:pPr>
            <a:r>
              <a:rPr lang="en-US" sz="1750" dirty="0">
                <a:solidFill>
                  <a:srgbClr val="DAD8E9"/>
                </a:solidFill>
                <a:latin typeface="Mukta" pitchFamily="34" charset="0"/>
                <a:ea typeface="Mukta" pitchFamily="34" charset="-122"/>
                <a:cs typeface="Mukta" pitchFamily="34" charset="-120"/>
              </a:rPr>
              <a:t>Unlike stemming, lemmatization considers context and the part of speech, producing more accurate and precise results.</a:t>
            </a:r>
            <a:endParaRPr lang="en-US" sz="1750" dirty="0"/>
          </a:p>
        </p:txBody>
      </p:sp>
      <p:sp>
        <p:nvSpPr>
          <p:cNvPr id="11" name="Shape 8"/>
          <p:cNvSpPr/>
          <p:nvPr/>
        </p:nvSpPr>
        <p:spPr>
          <a:xfrm>
            <a:off x="10286703" y="3383755"/>
            <a:ext cx="2979063" cy="3864531"/>
          </a:xfrm>
          <a:prstGeom prst="roundRect">
            <a:avLst>
              <a:gd name="adj" fmla="val 1842"/>
            </a:avLst>
          </a:prstGeom>
          <a:solidFill>
            <a:srgbClr val="542C49"/>
          </a:solidFill>
          <a:ln w="7620">
            <a:solidFill>
              <a:srgbClr val="643557"/>
            </a:solidFill>
            <a:prstDash val="solid"/>
          </a:ln>
        </p:spPr>
        <p:txBody>
          <a:bodyPr/>
          <a:lstStyle/>
          <a:p>
            <a:endParaRPr lang="en-IN"/>
          </a:p>
        </p:txBody>
      </p:sp>
      <p:sp>
        <p:nvSpPr>
          <p:cNvPr id="12" name="Text 9"/>
          <p:cNvSpPr/>
          <p:nvPr/>
        </p:nvSpPr>
        <p:spPr>
          <a:xfrm>
            <a:off x="10665263" y="3680460"/>
            <a:ext cx="2221944" cy="347186"/>
          </a:xfrm>
          <a:prstGeom prst="rect">
            <a:avLst/>
          </a:prstGeom>
          <a:noFill/>
          <a:ln/>
        </p:spPr>
        <p:txBody>
          <a:bodyPr wrap="none" rtlCol="0" anchor="t"/>
          <a:lstStyle/>
          <a:p>
            <a:pPr marL="0" indent="0" algn="ctr">
              <a:lnSpc>
                <a:spcPts val="2734"/>
              </a:lnSpc>
              <a:buNone/>
            </a:pPr>
            <a:r>
              <a:rPr lang="en-US" sz="2187" dirty="0">
                <a:solidFill>
                  <a:srgbClr val="DAD8E9"/>
                </a:solidFill>
                <a:latin typeface="Prompt" pitchFamily="34" charset="0"/>
                <a:ea typeface="Prompt" pitchFamily="34" charset="-122"/>
                <a:cs typeface="Prompt" pitchFamily="34" charset="-120"/>
              </a:rPr>
              <a:t>Multi-lemma</a:t>
            </a:r>
            <a:endParaRPr lang="en-US" sz="2187" dirty="0"/>
          </a:p>
        </p:txBody>
      </p:sp>
      <p:sp>
        <p:nvSpPr>
          <p:cNvPr id="13" name="Text 10"/>
          <p:cNvSpPr/>
          <p:nvPr/>
        </p:nvSpPr>
        <p:spPr>
          <a:xfrm>
            <a:off x="10665263" y="4249817"/>
            <a:ext cx="2519482" cy="1421606"/>
          </a:xfrm>
          <a:prstGeom prst="rect">
            <a:avLst/>
          </a:prstGeom>
          <a:noFill/>
          <a:ln/>
        </p:spPr>
        <p:txBody>
          <a:bodyPr wrap="square" rtlCol="0" anchor="t"/>
          <a:lstStyle/>
          <a:p>
            <a:pPr marL="0" indent="0" algn="ctr">
              <a:lnSpc>
                <a:spcPts val="2799"/>
              </a:lnSpc>
              <a:buNone/>
            </a:pPr>
            <a:r>
              <a:rPr lang="en-US" sz="1750" dirty="0">
                <a:solidFill>
                  <a:srgbClr val="DAD8E9"/>
                </a:solidFill>
                <a:latin typeface="Mukta" pitchFamily="34" charset="0"/>
                <a:ea typeface="Mukta" pitchFamily="34" charset="-122"/>
                <a:cs typeface="Mukta" pitchFamily="34" charset="-120"/>
              </a:rPr>
              <a:t>Words can have multiple lemma forms, and the choice of which one to use can depend on context.</a:t>
            </a:r>
            <a:endParaRPr lang="en-US" sz="1750" dirty="0"/>
          </a:p>
        </p:txBody>
      </p:sp>
      <mc:AlternateContent xmlns:mc="http://schemas.openxmlformats.org/markup-compatibility/2006">
        <mc:Choice xmlns:p14="http://schemas.microsoft.com/office/powerpoint/2010/main" Requires="p14">
          <p:contentPart p14:bwMode="auto" r:id="rId4">
            <p14:nvContentPartPr>
              <p14:cNvPr id="15" name="Ink 14">
                <a:extLst>
                  <a:ext uri="{FF2B5EF4-FFF2-40B4-BE49-F238E27FC236}">
                    <a16:creationId xmlns:a16="http://schemas.microsoft.com/office/drawing/2014/main" id="{7785172F-83D5-B56E-E0AF-08D9772E9D2B}"/>
                  </a:ext>
                </a:extLst>
              </p14:cNvPr>
              <p14:cNvContentPartPr/>
              <p14:nvPr/>
            </p14:nvContentPartPr>
            <p14:xfrm>
              <a:off x="2386080" y="3683520"/>
              <a:ext cx="9622440" cy="3579120"/>
            </p14:xfrm>
          </p:contentPart>
        </mc:Choice>
        <mc:Fallback>
          <p:pic>
            <p:nvPicPr>
              <p:cNvPr id="15" name="Ink 14">
                <a:extLst>
                  <a:ext uri="{FF2B5EF4-FFF2-40B4-BE49-F238E27FC236}">
                    <a16:creationId xmlns:a16="http://schemas.microsoft.com/office/drawing/2014/main" id="{7785172F-83D5-B56E-E0AF-08D9772E9D2B}"/>
                  </a:ext>
                </a:extLst>
              </p:cNvPr>
              <p:cNvPicPr/>
              <p:nvPr/>
            </p:nvPicPr>
            <p:blipFill>
              <a:blip r:embed="rId5"/>
              <a:stretch>
                <a:fillRect/>
              </a:stretch>
            </p:blipFill>
            <p:spPr>
              <a:xfrm>
                <a:off x="2376720" y="3674160"/>
                <a:ext cx="9641160" cy="3597840"/>
              </a:xfrm>
              <a:prstGeom prst="rect">
                <a:avLst/>
              </a:prstGeom>
            </p:spPr>
          </p:pic>
        </mc:Fallback>
      </mc:AlternateContent>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59" y="26451"/>
            <a:ext cx="14630400" cy="8229600"/>
          </a:xfrm>
          <a:prstGeom prst="rect">
            <a:avLst/>
          </a:prstGeom>
          <a:solidFill>
            <a:srgbClr val="0B0C23">
              <a:alpha val="75000"/>
            </a:srgbClr>
          </a:solidFill>
          <a:ln w="7620">
            <a:solidFill>
              <a:srgbClr val="FFFFFF">
                <a:alpha val="16000"/>
              </a:srgbClr>
            </a:solidFill>
            <a:prstDash val="solid"/>
          </a:ln>
        </p:spPr>
        <p:txBody>
          <a:bodyPr/>
          <a:lstStyle/>
          <a:p>
            <a:endParaRPr lang="en-IN"/>
          </a:p>
        </p:txBody>
      </p:sp>
      <p:sp>
        <p:nvSpPr>
          <p:cNvPr id="4" name="Text 1"/>
          <p:cNvSpPr/>
          <p:nvPr/>
        </p:nvSpPr>
        <p:spPr>
          <a:xfrm>
            <a:off x="289554" y="157415"/>
            <a:ext cx="12969246" cy="1388745"/>
          </a:xfrm>
          <a:prstGeom prst="rect">
            <a:avLst/>
          </a:prstGeom>
          <a:noFill/>
          <a:ln/>
        </p:spPr>
        <p:txBody>
          <a:bodyPr wrap="square" rtlCol="0" anchor="t"/>
          <a:lstStyle/>
          <a:p>
            <a:pPr marL="0" indent="0">
              <a:lnSpc>
                <a:spcPts val="5468"/>
              </a:lnSpc>
              <a:buNone/>
            </a:pPr>
            <a:r>
              <a:rPr lang="en-US" sz="4800" dirty="0">
                <a:solidFill>
                  <a:srgbClr val="C6BFEE"/>
                </a:solidFill>
                <a:latin typeface="Prompt" pitchFamily="34" charset="0"/>
                <a:ea typeface="Prompt" pitchFamily="34" charset="-122"/>
                <a:cs typeface="Prompt" pitchFamily="34" charset="-120"/>
              </a:rPr>
              <a:t>The Importance of Lemmatization in NLP</a:t>
            </a:r>
            <a:endParaRPr lang="en-US" sz="4800" dirty="0"/>
          </a:p>
        </p:txBody>
      </p:sp>
      <p:pic>
        <p:nvPicPr>
          <p:cNvPr id="5" name="Image 1" descr="preencoded.png"/>
          <p:cNvPicPr>
            <a:picLocks noChangeAspect="1"/>
          </p:cNvPicPr>
          <p:nvPr/>
        </p:nvPicPr>
        <p:blipFill>
          <a:blip r:embed="rId4"/>
          <a:stretch>
            <a:fillRect/>
          </a:stretch>
        </p:blipFill>
        <p:spPr>
          <a:xfrm>
            <a:off x="380488" y="1872662"/>
            <a:ext cx="4303280" cy="2659500"/>
          </a:xfrm>
          <a:prstGeom prst="rect">
            <a:avLst/>
          </a:prstGeom>
        </p:spPr>
      </p:pic>
      <p:sp>
        <p:nvSpPr>
          <p:cNvPr id="6" name="Text 2"/>
          <p:cNvSpPr/>
          <p:nvPr/>
        </p:nvSpPr>
        <p:spPr>
          <a:xfrm>
            <a:off x="380487" y="4850131"/>
            <a:ext cx="3481827" cy="347186"/>
          </a:xfrm>
          <a:prstGeom prst="rect">
            <a:avLst/>
          </a:prstGeom>
          <a:noFill/>
          <a:ln/>
        </p:spPr>
        <p:txBody>
          <a:bodyPr wrap="none" rtlCol="0" anchor="t"/>
          <a:lstStyle/>
          <a:p>
            <a:pPr marL="0" indent="0" algn="l">
              <a:lnSpc>
                <a:spcPts val="2734"/>
              </a:lnSpc>
              <a:buNone/>
            </a:pPr>
            <a:r>
              <a:rPr lang="en-US" sz="2800" dirty="0">
                <a:solidFill>
                  <a:srgbClr val="C6BFEE"/>
                </a:solidFill>
                <a:latin typeface="Prompt" pitchFamily="34" charset="0"/>
                <a:ea typeface="Prompt" pitchFamily="34" charset="-122"/>
                <a:cs typeface="Prompt" pitchFamily="34" charset="-120"/>
              </a:rPr>
              <a:t>Document Analysis</a:t>
            </a:r>
            <a:endParaRPr lang="en-US" sz="2800" dirty="0"/>
          </a:p>
        </p:txBody>
      </p:sp>
      <p:sp>
        <p:nvSpPr>
          <p:cNvPr id="7" name="Text 3"/>
          <p:cNvSpPr/>
          <p:nvPr/>
        </p:nvSpPr>
        <p:spPr>
          <a:xfrm>
            <a:off x="380487" y="5419487"/>
            <a:ext cx="3938849" cy="2669820"/>
          </a:xfrm>
          <a:prstGeom prst="rect">
            <a:avLst/>
          </a:prstGeom>
          <a:noFill/>
          <a:ln/>
        </p:spPr>
        <p:txBody>
          <a:bodyPr wrap="square" rtlCol="0" anchor="t"/>
          <a:lstStyle/>
          <a:p>
            <a:pPr marL="0" indent="0" algn="l">
              <a:lnSpc>
                <a:spcPts val="2799"/>
              </a:lnSpc>
              <a:buNone/>
            </a:pPr>
            <a:r>
              <a:rPr lang="en-US" sz="2800" dirty="0">
                <a:solidFill>
                  <a:srgbClr val="DAD8E9"/>
                </a:solidFill>
                <a:ea typeface="Mukta" pitchFamily="34" charset="-122"/>
                <a:cs typeface="Mukta" pitchFamily="34" charset="-120"/>
              </a:rPr>
              <a:t>Lemmatization is critical for accurate document analysis and natural language understanding.</a:t>
            </a:r>
            <a:endParaRPr lang="en-US" sz="2800" dirty="0"/>
          </a:p>
        </p:txBody>
      </p:sp>
      <p:pic>
        <p:nvPicPr>
          <p:cNvPr id="8" name="Image 2" descr="preencoded.png"/>
          <p:cNvPicPr>
            <a:picLocks noChangeAspect="1"/>
          </p:cNvPicPr>
          <p:nvPr/>
        </p:nvPicPr>
        <p:blipFill>
          <a:blip r:embed="rId5"/>
          <a:stretch>
            <a:fillRect/>
          </a:stretch>
        </p:blipFill>
        <p:spPr>
          <a:xfrm>
            <a:off x="5393515" y="1972018"/>
            <a:ext cx="4142514" cy="2560144"/>
          </a:xfrm>
          <a:prstGeom prst="rect">
            <a:avLst/>
          </a:prstGeom>
        </p:spPr>
      </p:pic>
      <p:sp>
        <p:nvSpPr>
          <p:cNvPr id="9" name="Text 4"/>
          <p:cNvSpPr/>
          <p:nvPr/>
        </p:nvSpPr>
        <p:spPr>
          <a:xfrm>
            <a:off x="5393515" y="4850131"/>
            <a:ext cx="3012696" cy="535298"/>
          </a:xfrm>
          <a:prstGeom prst="rect">
            <a:avLst/>
          </a:prstGeom>
          <a:noFill/>
          <a:ln/>
        </p:spPr>
        <p:txBody>
          <a:bodyPr wrap="none" rtlCol="0" anchor="t"/>
          <a:lstStyle/>
          <a:p>
            <a:pPr marL="0" indent="0" algn="l">
              <a:lnSpc>
                <a:spcPts val="2734"/>
              </a:lnSpc>
              <a:buNone/>
            </a:pPr>
            <a:r>
              <a:rPr lang="en-US" sz="2800" dirty="0">
                <a:solidFill>
                  <a:srgbClr val="C6BFEE"/>
                </a:solidFill>
                <a:latin typeface="Prompt" pitchFamily="34" charset="0"/>
                <a:ea typeface="Prompt" pitchFamily="34" charset="-122"/>
                <a:cs typeface="Prompt" pitchFamily="34" charset="-120"/>
              </a:rPr>
              <a:t>Search Engine</a:t>
            </a:r>
            <a:endParaRPr lang="en-US" sz="2800" dirty="0"/>
          </a:p>
        </p:txBody>
      </p:sp>
      <p:sp>
        <p:nvSpPr>
          <p:cNvPr id="10" name="Text 5"/>
          <p:cNvSpPr/>
          <p:nvPr/>
        </p:nvSpPr>
        <p:spPr>
          <a:xfrm>
            <a:off x="5393515" y="5419488"/>
            <a:ext cx="3938848" cy="2083447"/>
          </a:xfrm>
          <a:prstGeom prst="rect">
            <a:avLst/>
          </a:prstGeom>
          <a:noFill/>
          <a:ln/>
        </p:spPr>
        <p:txBody>
          <a:bodyPr wrap="square" rtlCol="0" anchor="t"/>
          <a:lstStyle/>
          <a:p>
            <a:pPr marL="0" indent="0" algn="l">
              <a:lnSpc>
                <a:spcPts val="2799"/>
              </a:lnSpc>
              <a:buNone/>
            </a:pPr>
            <a:r>
              <a:rPr lang="en-US" sz="2800" dirty="0">
                <a:solidFill>
                  <a:srgbClr val="DAD8E9"/>
                </a:solidFill>
                <a:ea typeface="Mukta" pitchFamily="34" charset="-122"/>
                <a:cs typeface="Mukta" pitchFamily="34" charset="-120"/>
              </a:rPr>
              <a:t>Lemmatization enhances search engine performance and improves the user experience.</a:t>
            </a:r>
            <a:endParaRPr lang="en-US" sz="2800" dirty="0"/>
          </a:p>
        </p:txBody>
      </p:sp>
      <p:pic>
        <p:nvPicPr>
          <p:cNvPr id="11" name="Image 3" descr="preencoded.png"/>
          <p:cNvPicPr>
            <a:picLocks noChangeAspect="1"/>
          </p:cNvPicPr>
          <p:nvPr/>
        </p:nvPicPr>
        <p:blipFill>
          <a:blip r:embed="rId6"/>
          <a:stretch>
            <a:fillRect/>
          </a:stretch>
        </p:blipFill>
        <p:spPr>
          <a:xfrm>
            <a:off x="10263956" y="2012108"/>
            <a:ext cx="3985956" cy="2463452"/>
          </a:xfrm>
          <a:prstGeom prst="rect">
            <a:avLst/>
          </a:prstGeom>
        </p:spPr>
      </p:pic>
      <p:sp>
        <p:nvSpPr>
          <p:cNvPr id="12" name="Text 6"/>
          <p:cNvSpPr/>
          <p:nvPr/>
        </p:nvSpPr>
        <p:spPr>
          <a:xfrm>
            <a:off x="10173108" y="4789751"/>
            <a:ext cx="2880360" cy="347186"/>
          </a:xfrm>
          <a:prstGeom prst="rect">
            <a:avLst/>
          </a:prstGeom>
          <a:noFill/>
          <a:ln/>
        </p:spPr>
        <p:txBody>
          <a:bodyPr wrap="none" rtlCol="0" anchor="t"/>
          <a:lstStyle/>
          <a:p>
            <a:pPr marL="0" indent="0" algn="l">
              <a:lnSpc>
                <a:spcPts val="2734"/>
              </a:lnSpc>
              <a:buNone/>
            </a:pPr>
            <a:r>
              <a:rPr lang="en-US" sz="2800" dirty="0">
                <a:solidFill>
                  <a:srgbClr val="C6BFEE"/>
                </a:solidFill>
                <a:latin typeface="Prompt" pitchFamily="34" charset="0"/>
                <a:ea typeface="Prompt" pitchFamily="34" charset="-122"/>
                <a:cs typeface="Prompt" pitchFamily="34" charset="-120"/>
              </a:rPr>
              <a:t>Language Translation</a:t>
            </a:r>
            <a:endParaRPr lang="en-US" sz="2800" dirty="0"/>
          </a:p>
        </p:txBody>
      </p:sp>
      <p:sp>
        <p:nvSpPr>
          <p:cNvPr id="13" name="Text 7"/>
          <p:cNvSpPr/>
          <p:nvPr/>
        </p:nvSpPr>
        <p:spPr>
          <a:xfrm>
            <a:off x="10287510" y="5407455"/>
            <a:ext cx="3938848" cy="1801721"/>
          </a:xfrm>
          <a:prstGeom prst="rect">
            <a:avLst/>
          </a:prstGeom>
          <a:noFill/>
          <a:ln/>
        </p:spPr>
        <p:txBody>
          <a:bodyPr wrap="square" rtlCol="0" anchor="t"/>
          <a:lstStyle/>
          <a:p>
            <a:pPr marL="0" indent="0" algn="l">
              <a:lnSpc>
                <a:spcPts val="2799"/>
              </a:lnSpc>
              <a:buNone/>
            </a:pPr>
            <a:r>
              <a:rPr lang="en-US" sz="2800" dirty="0">
                <a:solidFill>
                  <a:srgbClr val="DAD8E9"/>
                </a:solidFill>
                <a:ea typeface="Mukta" pitchFamily="34" charset="-122"/>
                <a:cs typeface="Mukta" pitchFamily="34" charset="-120"/>
              </a:rPr>
              <a:t>Used for improving language translation by converting words to their base form before translation.</a:t>
            </a:r>
            <a:endParaRPr lang="en-US" sz="28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a:ln w="7620">
            <a:solidFill>
              <a:srgbClr val="FFFFFF">
                <a:alpha val="16000"/>
              </a:srgbClr>
            </a:solidFill>
            <a:prstDash val="solid"/>
          </a:ln>
        </p:spPr>
        <p:txBody>
          <a:bodyPr/>
          <a:lstStyle/>
          <a:p>
            <a:endParaRPr lang="en-IN"/>
          </a:p>
        </p:txBody>
      </p:sp>
      <p:sp>
        <p:nvSpPr>
          <p:cNvPr id="4" name="Text 1"/>
          <p:cNvSpPr/>
          <p:nvPr/>
        </p:nvSpPr>
        <p:spPr>
          <a:xfrm>
            <a:off x="2624376" y="740450"/>
            <a:ext cx="9381649" cy="1388745"/>
          </a:xfrm>
          <a:prstGeom prst="rect">
            <a:avLst/>
          </a:prstGeom>
          <a:noFill/>
          <a:ln/>
        </p:spPr>
        <p:txBody>
          <a:bodyPr wrap="square" rtlCol="0" anchor="t"/>
          <a:lstStyle/>
          <a:p>
            <a:pPr marL="0" indent="0">
              <a:lnSpc>
                <a:spcPts val="5468"/>
              </a:lnSpc>
              <a:buNone/>
            </a:pPr>
            <a:r>
              <a:rPr lang="en-US" sz="4374" dirty="0">
                <a:solidFill>
                  <a:srgbClr val="C6BFEE"/>
                </a:solidFill>
                <a:latin typeface="Prompt" pitchFamily="34" charset="0"/>
                <a:ea typeface="Prompt" pitchFamily="34" charset="-122"/>
                <a:cs typeface="Prompt" pitchFamily="34" charset="-120"/>
              </a:rPr>
              <a:t>Lemmatization vs. Stemming: Key Differences</a:t>
            </a:r>
            <a:endParaRPr lang="en-US" sz="4374" dirty="0"/>
          </a:p>
        </p:txBody>
      </p:sp>
      <p:sp>
        <p:nvSpPr>
          <p:cNvPr id="5" name="Shape 2"/>
          <p:cNvSpPr/>
          <p:nvPr/>
        </p:nvSpPr>
        <p:spPr>
          <a:xfrm>
            <a:off x="2624376" y="4853583"/>
            <a:ext cx="9381649" cy="44410"/>
          </a:xfrm>
          <a:prstGeom prst="rect">
            <a:avLst/>
          </a:prstGeom>
          <a:solidFill>
            <a:srgbClr val="643557"/>
          </a:solidFill>
          <a:ln/>
        </p:spPr>
        <p:txBody>
          <a:bodyPr/>
          <a:lstStyle/>
          <a:p>
            <a:endParaRPr lang="en-IN"/>
          </a:p>
        </p:txBody>
      </p:sp>
      <p:sp>
        <p:nvSpPr>
          <p:cNvPr id="6" name="Shape 3"/>
          <p:cNvSpPr/>
          <p:nvPr/>
        </p:nvSpPr>
        <p:spPr>
          <a:xfrm>
            <a:off x="4891980" y="4853583"/>
            <a:ext cx="44410" cy="777597"/>
          </a:xfrm>
          <a:prstGeom prst="rect">
            <a:avLst/>
          </a:prstGeom>
          <a:solidFill>
            <a:srgbClr val="643557"/>
          </a:solidFill>
          <a:ln/>
        </p:spPr>
        <p:txBody>
          <a:bodyPr/>
          <a:lstStyle/>
          <a:p>
            <a:endParaRPr lang="en-IN"/>
          </a:p>
        </p:txBody>
      </p:sp>
      <p:sp>
        <p:nvSpPr>
          <p:cNvPr id="7" name="Shape 4"/>
          <p:cNvSpPr/>
          <p:nvPr/>
        </p:nvSpPr>
        <p:spPr>
          <a:xfrm>
            <a:off x="4664273" y="4603671"/>
            <a:ext cx="499943" cy="499943"/>
          </a:xfrm>
          <a:prstGeom prst="roundRect">
            <a:avLst>
              <a:gd name="adj" fmla="val 10974"/>
            </a:avLst>
          </a:prstGeom>
          <a:solidFill>
            <a:srgbClr val="542C49"/>
          </a:solidFill>
          <a:ln w="7620">
            <a:solidFill>
              <a:srgbClr val="643557"/>
            </a:solidFill>
            <a:prstDash val="solid"/>
          </a:ln>
        </p:spPr>
        <p:txBody>
          <a:bodyPr/>
          <a:lstStyle/>
          <a:p>
            <a:endParaRPr lang="en-IN"/>
          </a:p>
        </p:txBody>
      </p:sp>
      <p:sp>
        <p:nvSpPr>
          <p:cNvPr id="8" name="Text 5"/>
          <p:cNvSpPr/>
          <p:nvPr/>
        </p:nvSpPr>
        <p:spPr>
          <a:xfrm>
            <a:off x="4853226" y="4645343"/>
            <a:ext cx="121920" cy="416481"/>
          </a:xfrm>
          <a:prstGeom prst="rect">
            <a:avLst/>
          </a:prstGeom>
          <a:noFill/>
          <a:ln/>
        </p:spPr>
        <p:txBody>
          <a:bodyPr wrap="none" rtlCol="0" anchor="t"/>
          <a:lstStyle/>
          <a:p>
            <a:pPr marL="0" indent="0" algn="ctr">
              <a:lnSpc>
                <a:spcPts val="3281"/>
              </a:lnSpc>
              <a:buNone/>
            </a:pPr>
            <a:r>
              <a:rPr lang="en-US" sz="2624" dirty="0">
                <a:solidFill>
                  <a:srgbClr val="DAD8E9"/>
                </a:solidFill>
                <a:latin typeface="Prompt" pitchFamily="34" charset="0"/>
                <a:ea typeface="Prompt" pitchFamily="34" charset="-122"/>
                <a:cs typeface="Prompt" pitchFamily="34" charset="-120"/>
              </a:rPr>
              <a:t>1</a:t>
            </a:r>
            <a:endParaRPr lang="en-US" sz="2624" dirty="0"/>
          </a:p>
        </p:txBody>
      </p:sp>
      <p:sp>
        <p:nvSpPr>
          <p:cNvPr id="9" name="Text 6"/>
          <p:cNvSpPr/>
          <p:nvPr/>
        </p:nvSpPr>
        <p:spPr>
          <a:xfrm>
            <a:off x="3803213" y="5853470"/>
            <a:ext cx="2221944" cy="347186"/>
          </a:xfrm>
          <a:prstGeom prst="rect">
            <a:avLst/>
          </a:prstGeom>
          <a:noFill/>
          <a:ln/>
        </p:spPr>
        <p:txBody>
          <a:bodyPr wrap="none" rtlCol="0" anchor="t"/>
          <a:lstStyle/>
          <a:p>
            <a:pPr marL="0" indent="0" algn="ctr">
              <a:lnSpc>
                <a:spcPts val="2734"/>
              </a:lnSpc>
              <a:buNone/>
            </a:pPr>
            <a:r>
              <a:rPr lang="en-US" sz="2187" dirty="0">
                <a:solidFill>
                  <a:srgbClr val="DAD8E9"/>
                </a:solidFill>
                <a:latin typeface="Prompt" pitchFamily="34" charset="0"/>
                <a:ea typeface="Prompt" pitchFamily="34" charset="-122"/>
                <a:cs typeface="Prompt" pitchFamily="34" charset="-120"/>
              </a:rPr>
              <a:t>Functionality</a:t>
            </a:r>
            <a:endParaRPr lang="en-US" sz="2187" dirty="0"/>
          </a:p>
        </p:txBody>
      </p:sp>
      <p:sp>
        <p:nvSpPr>
          <p:cNvPr id="10" name="Text 7"/>
          <p:cNvSpPr/>
          <p:nvPr/>
        </p:nvSpPr>
        <p:spPr>
          <a:xfrm>
            <a:off x="2846546" y="6422827"/>
            <a:ext cx="4135398" cy="1066205"/>
          </a:xfrm>
          <a:prstGeom prst="rect">
            <a:avLst/>
          </a:prstGeom>
          <a:noFill/>
          <a:ln/>
        </p:spPr>
        <p:txBody>
          <a:bodyPr wrap="square" rtlCol="0" anchor="t"/>
          <a:lstStyle/>
          <a:p>
            <a:pPr marL="0" indent="0" algn="ctr">
              <a:lnSpc>
                <a:spcPts val="2799"/>
              </a:lnSpc>
              <a:buNone/>
            </a:pPr>
            <a:r>
              <a:rPr lang="en-US" sz="1750" dirty="0">
                <a:solidFill>
                  <a:srgbClr val="DAD8E9"/>
                </a:solidFill>
                <a:latin typeface="Mukta" pitchFamily="34" charset="0"/>
                <a:ea typeface="Mukta" pitchFamily="34" charset="-122"/>
                <a:cs typeface="Mukta" pitchFamily="34" charset="-120"/>
              </a:rPr>
              <a:t>Lemmatization maps words to their base form, while stemming removes prefixes and suffixes to produce a root word.</a:t>
            </a:r>
            <a:endParaRPr lang="en-US" sz="1750" dirty="0"/>
          </a:p>
        </p:txBody>
      </p:sp>
      <p:sp>
        <p:nvSpPr>
          <p:cNvPr id="11" name="Shape 8"/>
          <p:cNvSpPr/>
          <p:nvPr/>
        </p:nvSpPr>
        <p:spPr>
          <a:xfrm>
            <a:off x="7292876" y="4075986"/>
            <a:ext cx="44410" cy="777597"/>
          </a:xfrm>
          <a:prstGeom prst="rect">
            <a:avLst/>
          </a:prstGeom>
          <a:solidFill>
            <a:srgbClr val="643557"/>
          </a:solidFill>
          <a:ln/>
        </p:spPr>
        <p:txBody>
          <a:bodyPr/>
          <a:lstStyle/>
          <a:p>
            <a:endParaRPr lang="en-IN"/>
          </a:p>
        </p:txBody>
      </p:sp>
      <p:sp>
        <p:nvSpPr>
          <p:cNvPr id="12" name="Shape 9"/>
          <p:cNvSpPr/>
          <p:nvPr/>
        </p:nvSpPr>
        <p:spPr>
          <a:xfrm>
            <a:off x="7065169" y="4603671"/>
            <a:ext cx="499943" cy="499943"/>
          </a:xfrm>
          <a:prstGeom prst="roundRect">
            <a:avLst>
              <a:gd name="adj" fmla="val 10974"/>
            </a:avLst>
          </a:prstGeom>
          <a:solidFill>
            <a:srgbClr val="542C49"/>
          </a:solidFill>
          <a:ln w="7620">
            <a:solidFill>
              <a:srgbClr val="643557"/>
            </a:solidFill>
            <a:prstDash val="solid"/>
          </a:ln>
        </p:spPr>
        <p:txBody>
          <a:bodyPr/>
          <a:lstStyle/>
          <a:p>
            <a:endParaRPr lang="en-IN"/>
          </a:p>
        </p:txBody>
      </p:sp>
      <p:sp>
        <p:nvSpPr>
          <p:cNvPr id="13" name="Text 10"/>
          <p:cNvSpPr/>
          <p:nvPr/>
        </p:nvSpPr>
        <p:spPr>
          <a:xfrm>
            <a:off x="7216021" y="4645343"/>
            <a:ext cx="198120" cy="416481"/>
          </a:xfrm>
          <a:prstGeom prst="rect">
            <a:avLst/>
          </a:prstGeom>
          <a:noFill/>
          <a:ln/>
        </p:spPr>
        <p:txBody>
          <a:bodyPr wrap="none" rtlCol="0" anchor="t"/>
          <a:lstStyle/>
          <a:p>
            <a:pPr marL="0" indent="0" algn="ctr">
              <a:lnSpc>
                <a:spcPts val="3281"/>
              </a:lnSpc>
              <a:buNone/>
            </a:pPr>
            <a:r>
              <a:rPr lang="en-US" sz="2624" dirty="0">
                <a:solidFill>
                  <a:srgbClr val="DAD8E9"/>
                </a:solidFill>
                <a:latin typeface="Prompt" pitchFamily="34" charset="0"/>
                <a:ea typeface="Prompt" pitchFamily="34" charset="-122"/>
                <a:cs typeface="Prompt" pitchFamily="34" charset="-120"/>
              </a:rPr>
              <a:t>2</a:t>
            </a:r>
            <a:endParaRPr lang="en-US" sz="2624" dirty="0"/>
          </a:p>
        </p:txBody>
      </p:sp>
      <p:sp>
        <p:nvSpPr>
          <p:cNvPr id="14" name="Text 11"/>
          <p:cNvSpPr/>
          <p:nvPr/>
        </p:nvSpPr>
        <p:spPr>
          <a:xfrm>
            <a:off x="6204109" y="2573536"/>
            <a:ext cx="2221944" cy="347186"/>
          </a:xfrm>
          <a:prstGeom prst="rect">
            <a:avLst/>
          </a:prstGeom>
          <a:noFill/>
          <a:ln/>
        </p:spPr>
        <p:txBody>
          <a:bodyPr wrap="none" rtlCol="0" anchor="t"/>
          <a:lstStyle/>
          <a:p>
            <a:pPr marL="0" indent="0" algn="ctr">
              <a:lnSpc>
                <a:spcPts val="2734"/>
              </a:lnSpc>
              <a:buNone/>
            </a:pPr>
            <a:r>
              <a:rPr lang="en-US" sz="2187" dirty="0">
                <a:solidFill>
                  <a:srgbClr val="DAD8E9"/>
                </a:solidFill>
                <a:latin typeface="Prompt" pitchFamily="34" charset="0"/>
                <a:ea typeface="Prompt" pitchFamily="34" charset="-122"/>
                <a:cs typeface="Prompt" pitchFamily="34" charset="-120"/>
              </a:rPr>
              <a:t>Accuracy</a:t>
            </a:r>
            <a:endParaRPr lang="en-US" sz="2187" dirty="0"/>
          </a:p>
        </p:txBody>
      </p:sp>
      <p:sp>
        <p:nvSpPr>
          <p:cNvPr id="15" name="Text 12"/>
          <p:cNvSpPr/>
          <p:nvPr/>
        </p:nvSpPr>
        <p:spPr>
          <a:xfrm>
            <a:off x="5247442" y="3142893"/>
            <a:ext cx="4135398" cy="710803"/>
          </a:xfrm>
          <a:prstGeom prst="rect">
            <a:avLst/>
          </a:prstGeom>
          <a:noFill/>
          <a:ln/>
        </p:spPr>
        <p:txBody>
          <a:bodyPr wrap="square" rtlCol="0" anchor="t"/>
          <a:lstStyle/>
          <a:p>
            <a:pPr marL="0" indent="0" algn="ctr">
              <a:lnSpc>
                <a:spcPts val="2799"/>
              </a:lnSpc>
              <a:buNone/>
            </a:pPr>
            <a:r>
              <a:rPr lang="en-US" sz="1750" dirty="0">
                <a:solidFill>
                  <a:srgbClr val="DAD8E9"/>
                </a:solidFill>
                <a:latin typeface="Mukta" pitchFamily="34" charset="0"/>
                <a:ea typeface="Mukta" pitchFamily="34" charset="-122"/>
                <a:cs typeface="Mukta" pitchFamily="34" charset="-120"/>
              </a:rPr>
              <a:t>Lemmatization produces more accurate results by preserving the meaning of the text.</a:t>
            </a:r>
            <a:endParaRPr lang="en-US" sz="1750" dirty="0"/>
          </a:p>
        </p:txBody>
      </p:sp>
      <p:sp>
        <p:nvSpPr>
          <p:cNvPr id="16" name="Shape 13"/>
          <p:cNvSpPr/>
          <p:nvPr/>
        </p:nvSpPr>
        <p:spPr>
          <a:xfrm>
            <a:off x="9693890" y="4853583"/>
            <a:ext cx="44410" cy="777597"/>
          </a:xfrm>
          <a:prstGeom prst="rect">
            <a:avLst/>
          </a:prstGeom>
          <a:solidFill>
            <a:srgbClr val="643557"/>
          </a:solidFill>
          <a:ln/>
        </p:spPr>
        <p:txBody>
          <a:bodyPr/>
          <a:lstStyle/>
          <a:p>
            <a:endParaRPr lang="en-IN"/>
          </a:p>
        </p:txBody>
      </p:sp>
      <p:sp>
        <p:nvSpPr>
          <p:cNvPr id="17" name="Shape 14"/>
          <p:cNvSpPr/>
          <p:nvPr/>
        </p:nvSpPr>
        <p:spPr>
          <a:xfrm>
            <a:off x="9466183" y="4603671"/>
            <a:ext cx="499943" cy="499943"/>
          </a:xfrm>
          <a:prstGeom prst="roundRect">
            <a:avLst>
              <a:gd name="adj" fmla="val 10974"/>
            </a:avLst>
          </a:prstGeom>
          <a:solidFill>
            <a:srgbClr val="542C49"/>
          </a:solidFill>
          <a:ln w="7620">
            <a:solidFill>
              <a:srgbClr val="643557"/>
            </a:solidFill>
            <a:prstDash val="solid"/>
          </a:ln>
        </p:spPr>
        <p:txBody>
          <a:bodyPr/>
          <a:lstStyle/>
          <a:p>
            <a:endParaRPr lang="en-IN"/>
          </a:p>
        </p:txBody>
      </p:sp>
      <p:sp>
        <p:nvSpPr>
          <p:cNvPr id="18" name="Text 15"/>
          <p:cNvSpPr/>
          <p:nvPr/>
        </p:nvSpPr>
        <p:spPr>
          <a:xfrm>
            <a:off x="9620845" y="4645343"/>
            <a:ext cx="190500" cy="416481"/>
          </a:xfrm>
          <a:prstGeom prst="rect">
            <a:avLst/>
          </a:prstGeom>
          <a:noFill/>
          <a:ln/>
        </p:spPr>
        <p:txBody>
          <a:bodyPr wrap="none" rtlCol="0" anchor="t"/>
          <a:lstStyle/>
          <a:p>
            <a:pPr marL="0" indent="0" algn="ctr">
              <a:lnSpc>
                <a:spcPts val="3281"/>
              </a:lnSpc>
              <a:buNone/>
            </a:pPr>
            <a:r>
              <a:rPr lang="en-US" sz="2624" dirty="0">
                <a:solidFill>
                  <a:srgbClr val="DAD8E9"/>
                </a:solidFill>
                <a:latin typeface="Prompt" pitchFamily="34" charset="0"/>
                <a:ea typeface="Prompt" pitchFamily="34" charset="-122"/>
                <a:cs typeface="Prompt" pitchFamily="34" charset="-120"/>
              </a:rPr>
              <a:t>3</a:t>
            </a:r>
            <a:endParaRPr lang="en-US" sz="2624" dirty="0"/>
          </a:p>
        </p:txBody>
      </p:sp>
      <p:sp>
        <p:nvSpPr>
          <p:cNvPr id="19" name="Text 16"/>
          <p:cNvSpPr/>
          <p:nvPr/>
        </p:nvSpPr>
        <p:spPr>
          <a:xfrm>
            <a:off x="8605123" y="5853470"/>
            <a:ext cx="2221944" cy="347186"/>
          </a:xfrm>
          <a:prstGeom prst="rect">
            <a:avLst/>
          </a:prstGeom>
          <a:noFill/>
          <a:ln/>
        </p:spPr>
        <p:txBody>
          <a:bodyPr wrap="none" rtlCol="0" anchor="t"/>
          <a:lstStyle/>
          <a:p>
            <a:pPr marL="0" indent="0" algn="ctr">
              <a:lnSpc>
                <a:spcPts val="2734"/>
              </a:lnSpc>
              <a:buNone/>
            </a:pPr>
            <a:r>
              <a:rPr lang="en-US" sz="2187" dirty="0">
                <a:solidFill>
                  <a:srgbClr val="DAD8E9"/>
                </a:solidFill>
                <a:latin typeface="Prompt" pitchFamily="34" charset="0"/>
                <a:ea typeface="Prompt" pitchFamily="34" charset="-122"/>
                <a:cs typeface="Prompt" pitchFamily="34" charset="-120"/>
              </a:rPr>
              <a:t>Speed</a:t>
            </a:r>
            <a:endParaRPr lang="en-US" sz="2187" dirty="0"/>
          </a:p>
        </p:txBody>
      </p:sp>
      <p:sp>
        <p:nvSpPr>
          <p:cNvPr id="20" name="Text 17"/>
          <p:cNvSpPr/>
          <p:nvPr/>
        </p:nvSpPr>
        <p:spPr>
          <a:xfrm>
            <a:off x="7648456" y="6422827"/>
            <a:ext cx="4135398" cy="1066205"/>
          </a:xfrm>
          <a:prstGeom prst="rect">
            <a:avLst/>
          </a:prstGeom>
          <a:noFill/>
          <a:ln/>
        </p:spPr>
        <p:txBody>
          <a:bodyPr wrap="square" rtlCol="0" anchor="t"/>
          <a:lstStyle/>
          <a:p>
            <a:pPr marL="0" indent="0" algn="ctr">
              <a:lnSpc>
                <a:spcPts val="2799"/>
              </a:lnSpc>
              <a:buNone/>
            </a:pPr>
            <a:r>
              <a:rPr lang="en-US" sz="1750" dirty="0">
                <a:solidFill>
                  <a:srgbClr val="DAD8E9"/>
                </a:solidFill>
                <a:latin typeface="Mukta" pitchFamily="34" charset="0"/>
                <a:ea typeface="Mukta" pitchFamily="34" charset="-122"/>
                <a:cs typeface="Mukta" pitchFamily="34" charset="-120"/>
              </a:rPr>
              <a:t>Stemming is quicker than lemmatization but does not account for part of speech variations.</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a:ln w="7620">
            <a:solidFill>
              <a:srgbClr val="FFFFFF">
                <a:alpha val="16000"/>
              </a:srgbClr>
            </a:solidFill>
            <a:prstDash val="solid"/>
          </a:ln>
        </p:spPr>
        <p:txBody>
          <a:bodyPr/>
          <a:lstStyle/>
          <a:p>
            <a:endParaRPr lang="en-IN"/>
          </a:p>
        </p:txBody>
      </p:sp>
      <p:sp>
        <p:nvSpPr>
          <p:cNvPr id="4" name="Text 1"/>
          <p:cNvSpPr/>
          <p:nvPr/>
        </p:nvSpPr>
        <p:spPr>
          <a:xfrm>
            <a:off x="6319599" y="1434941"/>
            <a:ext cx="7477601" cy="1388745"/>
          </a:xfrm>
          <a:prstGeom prst="rect">
            <a:avLst/>
          </a:prstGeom>
          <a:noFill/>
          <a:ln/>
        </p:spPr>
        <p:txBody>
          <a:bodyPr wrap="square" rtlCol="0" anchor="t"/>
          <a:lstStyle/>
          <a:p>
            <a:pPr marL="0" indent="0">
              <a:lnSpc>
                <a:spcPts val="5468"/>
              </a:lnSpc>
              <a:buNone/>
            </a:pPr>
            <a:r>
              <a:rPr lang="en-US" sz="4374" dirty="0">
                <a:solidFill>
                  <a:srgbClr val="C6BFEE"/>
                </a:solidFill>
                <a:latin typeface="Prompt" pitchFamily="34" charset="0"/>
                <a:ea typeface="Prompt" pitchFamily="34" charset="-122"/>
                <a:cs typeface="Prompt" pitchFamily="34" charset="-120"/>
              </a:rPr>
              <a:t>How Lemmatization Enhances Text Analysis</a:t>
            </a:r>
            <a:endParaRPr lang="en-US" sz="4374" dirty="0"/>
          </a:p>
        </p:txBody>
      </p:sp>
      <p:sp>
        <p:nvSpPr>
          <p:cNvPr id="5" name="Shape 2"/>
          <p:cNvSpPr/>
          <p:nvPr/>
        </p:nvSpPr>
        <p:spPr>
          <a:xfrm>
            <a:off x="6319599" y="3330535"/>
            <a:ext cx="499943" cy="499943"/>
          </a:xfrm>
          <a:prstGeom prst="roundRect">
            <a:avLst>
              <a:gd name="adj" fmla="val 10974"/>
            </a:avLst>
          </a:prstGeom>
          <a:solidFill>
            <a:srgbClr val="542C49"/>
          </a:solidFill>
          <a:ln w="7620">
            <a:solidFill>
              <a:srgbClr val="643557"/>
            </a:solidFill>
            <a:prstDash val="solid"/>
          </a:ln>
        </p:spPr>
        <p:txBody>
          <a:bodyPr/>
          <a:lstStyle/>
          <a:p>
            <a:endParaRPr lang="en-IN"/>
          </a:p>
        </p:txBody>
      </p:sp>
      <p:sp>
        <p:nvSpPr>
          <p:cNvPr id="6" name="Text 3"/>
          <p:cNvSpPr/>
          <p:nvPr/>
        </p:nvSpPr>
        <p:spPr>
          <a:xfrm>
            <a:off x="6508552" y="3372207"/>
            <a:ext cx="121920" cy="416481"/>
          </a:xfrm>
          <a:prstGeom prst="rect">
            <a:avLst/>
          </a:prstGeom>
          <a:noFill/>
          <a:ln/>
        </p:spPr>
        <p:txBody>
          <a:bodyPr wrap="none" rtlCol="0" anchor="t"/>
          <a:lstStyle/>
          <a:p>
            <a:pPr marL="0" indent="0" algn="ctr">
              <a:lnSpc>
                <a:spcPts val="3281"/>
              </a:lnSpc>
              <a:buNone/>
            </a:pPr>
            <a:r>
              <a:rPr lang="en-US" sz="2624" dirty="0">
                <a:solidFill>
                  <a:srgbClr val="DAD8E9"/>
                </a:solidFill>
                <a:latin typeface="Prompt" pitchFamily="34" charset="0"/>
                <a:ea typeface="Prompt" pitchFamily="34" charset="-122"/>
                <a:cs typeface="Prompt" pitchFamily="34" charset="-120"/>
              </a:rPr>
              <a:t>1</a:t>
            </a:r>
            <a:endParaRPr lang="en-US" sz="2624" dirty="0"/>
          </a:p>
        </p:txBody>
      </p:sp>
      <p:sp>
        <p:nvSpPr>
          <p:cNvPr id="7" name="Text 4"/>
          <p:cNvSpPr/>
          <p:nvPr/>
        </p:nvSpPr>
        <p:spPr>
          <a:xfrm>
            <a:off x="7041713" y="3406854"/>
            <a:ext cx="2834640" cy="347186"/>
          </a:xfrm>
          <a:prstGeom prst="rect">
            <a:avLst/>
          </a:prstGeom>
          <a:noFill/>
          <a:ln/>
        </p:spPr>
        <p:txBody>
          <a:bodyPr wrap="none" rtlCol="0" anchor="t"/>
          <a:lstStyle/>
          <a:p>
            <a:pPr marL="0" indent="0">
              <a:lnSpc>
                <a:spcPts val="2734"/>
              </a:lnSpc>
              <a:buNone/>
            </a:pPr>
            <a:r>
              <a:rPr lang="en-US" sz="2187" dirty="0">
                <a:solidFill>
                  <a:srgbClr val="DAD8E9"/>
                </a:solidFill>
                <a:latin typeface="Prompt" pitchFamily="34" charset="0"/>
                <a:ea typeface="Prompt" pitchFamily="34" charset="-122"/>
                <a:cs typeface="Prompt" pitchFamily="34" charset="-120"/>
              </a:rPr>
              <a:t>Removing Ambiguity</a:t>
            </a:r>
            <a:endParaRPr lang="en-US" sz="2187" dirty="0"/>
          </a:p>
        </p:txBody>
      </p:sp>
      <p:sp>
        <p:nvSpPr>
          <p:cNvPr id="8" name="Text 5"/>
          <p:cNvSpPr/>
          <p:nvPr/>
        </p:nvSpPr>
        <p:spPr>
          <a:xfrm>
            <a:off x="7041713" y="3976211"/>
            <a:ext cx="2905601" cy="1066205"/>
          </a:xfrm>
          <a:prstGeom prst="rect">
            <a:avLst/>
          </a:prstGeom>
          <a:noFill/>
          <a:ln/>
        </p:spPr>
        <p:txBody>
          <a:bodyPr wrap="square" rtlCol="0" anchor="t"/>
          <a:lstStyle/>
          <a:p>
            <a:pPr marL="0" indent="0">
              <a:lnSpc>
                <a:spcPts val="2799"/>
              </a:lnSpc>
              <a:buNone/>
            </a:pPr>
            <a:r>
              <a:rPr lang="en-US" sz="1750" dirty="0">
                <a:solidFill>
                  <a:srgbClr val="DAD8E9"/>
                </a:solidFill>
                <a:latin typeface="Mukta" pitchFamily="34" charset="0"/>
                <a:ea typeface="Mukta" pitchFamily="34" charset="-122"/>
                <a:cs typeface="Mukta" pitchFamily="34" charset="-120"/>
              </a:rPr>
              <a:t>Lemmatization helps remove ambiguity by providing a common base form for words.</a:t>
            </a:r>
            <a:endParaRPr lang="en-US" sz="1750" dirty="0"/>
          </a:p>
        </p:txBody>
      </p:sp>
      <p:sp>
        <p:nvSpPr>
          <p:cNvPr id="9" name="Shape 6"/>
          <p:cNvSpPr/>
          <p:nvPr/>
        </p:nvSpPr>
        <p:spPr>
          <a:xfrm>
            <a:off x="10169485" y="3330535"/>
            <a:ext cx="499943" cy="499943"/>
          </a:xfrm>
          <a:prstGeom prst="roundRect">
            <a:avLst>
              <a:gd name="adj" fmla="val 10974"/>
            </a:avLst>
          </a:prstGeom>
          <a:solidFill>
            <a:srgbClr val="542C49"/>
          </a:solidFill>
          <a:ln w="7620">
            <a:solidFill>
              <a:srgbClr val="643557"/>
            </a:solidFill>
            <a:prstDash val="solid"/>
          </a:ln>
        </p:spPr>
        <p:txBody>
          <a:bodyPr/>
          <a:lstStyle/>
          <a:p>
            <a:endParaRPr lang="en-IN"/>
          </a:p>
        </p:txBody>
      </p:sp>
      <p:sp>
        <p:nvSpPr>
          <p:cNvPr id="10" name="Text 7"/>
          <p:cNvSpPr/>
          <p:nvPr/>
        </p:nvSpPr>
        <p:spPr>
          <a:xfrm>
            <a:off x="10320337" y="3372207"/>
            <a:ext cx="198120" cy="416481"/>
          </a:xfrm>
          <a:prstGeom prst="rect">
            <a:avLst/>
          </a:prstGeom>
          <a:noFill/>
          <a:ln/>
        </p:spPr>
        <p:txBody>
          <a:bodyPr wrap="none" rtlCol="0" anchor="t"/>
          <a:lstStyle/>
          <a:p>
            <a:pPr marL="0" indent="0" algn="ctr">
              <a:lnSpc>
                <a:spcPts val="3281"/>
              </a:lnSpc>
              <a:buNone/>
            </a:pPr>
            <a:r>
              <a:rPr lang="en-US" sz="2624" dirty="0">
                <a:solidFill>
                  <a:srgbClr val="DAD8E9"/>
                </a:solidFill>
                <a:latin typeface="Prompt" pitchFamily="34" charset="0"/>
                <a:ea typeface="Prompt" pitchFamily="34" charset="-122"/>
                <a:cs typeface="Prompt" pitchFamily="34" charset="-120"/>
              </a:rPr>
              <a:t>2</a:t>
            </a:r>
            <a:endParaRPr lang="en-US" sz="2624" dirty="0"/>
          </a:p>
        </p:txBody>
      </p:sp>
      <p:sp>
        <p:nvSpPr>
          <p:cNvPr id="11" name="Text 8"/>
          <p:cNvSpPr/>
          <p:nvPr/>
        </p:nvSpPr>
        <p:spPr>
          <a:xfrm>
            <a:off x="10891599" y="3406854"/>
            <a:ext cx="2682240" cy="347186"/>
          </a:xfrm>
          <a:prstGeom prst="rect">
            <a:avLst/>
          </a:prstGeom>
          <a:noFill/>
          <a:ln/>
        </p:spPr>
        <p:txBody>
          <a:bodyPr wrap="none" rtlCol="0" anchor="t"/>
          <a:lstStyle/>
          <a:p>
            <a:pPr marL="0" indent="0">
              <a:lnSpc>
                <a:spcPts val="2734"/>
              </a:lnSpc>
              <a:buNone/>
            </a:pPr>
            <a:r>
              <a:rPr lang="en-US" sz="2187" dirty="0">
                <a:solidFill>
                  <a:srgbClr val="DAD8E9"/>
                </a:solidFill>
                <a:latin typeface="Prompt" pitchFamily="34" charset="0"/>
                <a:ea typeface="Prompt" pitchFamily="34" charset="-122"/>
                <a:cs typeface="Prompt" pitchFamily="34" charset="-120"/>
              </a:rPr>
              <a:t>Improving Accuracy</a:t>
            </a:r>
            <a:endParaRPr lang="en-US" sz="2187" dirty="0"/>
          </a:p>
        </p:txBody>
      </p:sp>
      <p:sp>
        <p:nvSpPr>
          <p:cNvPr id="12" name="Text 9"/>
          <p:cNvSpPr/>
          <p:nvPr/>
        </p:nvSpPr>
        <p:spPr>
          <a:xfrm>
            <a:off x="10891599" y="3976211"/>
            <a:ext cx="2905601" cy="1066205"/>
          </a:xfrm>
          <a:prstGeom prst="rect">
            <a:avLst/>
          </a:prstGeom>
          <a:noFill/>
          <a:ln/>
        </p:spPr>
        <p:txBody>
          <a:bodyPr wrap="square" rtlCol="0" anchor="t"/>
          <a:lstStyle/>
          <a:p>
            <a:pPr marL="0" indent="0">
              <a:lnSpc>
                <a:spcPts val="2799"/>
              </a:lnSpc>
              <a:buNone/>
            </a:pPr>
            <a:r>
              <a:rPr lang="en-US" sz="1750" dirty="0">
                <a:solidFill>
                  <a:srgbClr val="DAD8E9"/>
                </a:solidFill>
                <a:latin typeface="Mukta" pitchFamily="34" charset="0"/>
                <a:ea typeface="Mukta" pitchFamily="34" charset="-122"/>
                <a:cs typeface="Mukta" pitchFamily="34" charset="-120"/>
              </a:rPr>
              <a:t>Produce accurate results by taking into account the context and part of speech.</a:t>
            </a:r>
            <a:endParaRPr lang="en-US" sz="1750" dirty="0"/>
          </a:p>
        </p:txBody>
      </p:sp>
      <p:sp>
        <p:nvSpPr>
          <p:cNvPr id="13" name="Shape 10"/>
          <p:cNvSpPr/>
          <p:nvPr/>
        </p:nvSpPr>
        <p:spPr>
          <a:xfrm>
            <a:off x="6319599" y="5438180"/>
            <a:ext cx="499943" cy="499943"/>
          </a:xfrm>
          <a:prstGeom prst="roundRect">
            <a:avLst>
              <a:gd name="adj" fmla="val 10974"/>
            </a:avLst>
          </a:prstGeom>
          <a:solidFill>
            <a:srgbClr val="542C49"/>
          </a:solidFill>
          <a:ln w="7620">
            <a:solidFill>
              <a:srgbClr val="643557"/>
            </a:solidFill>
            <a:prstDash val="solid"/>
          </a:ln>
        </p:spPr>
        <p:txBody>
          <a:bodyPr/>
          <a:lstStyle/>
          <a:p>
            <a:endParaRPr lang="en-IN"/>
          </a:p>
        </p:txBody>
      </p:sp>
      <p:sp>
        <p:nvSpPr>
          <p:cNvPr id="14" name="Text 11"/>
          <p:cNvSpPr/>
          <p:nvPr/>
        </p:nvSpPr>
        <p:spPr>
          <a:xfrm>
            <a:off x="6474262" y="5479852"/>
            <a:ext cx="190500" cy="416481"/>
          </a:xfrm>
          <a:prstGeom prst="rect">
            <a:avLst/>
          </a:prstGeom>
          <a:noFill/>
          <a:ln/>
        </p:spPr>
        <p:txBody>
          <a:bodyPr wrap="none" rtlCol="0" anchor="t"/>
          <a:lstStyle/>
          <a:p>
            <a:pPr marL="0" indent="0" algn="ctr">
              <a:lnSpc>
                <a:spcPts val="3281"/>
              </a:lnSpc>
              <a:buNone/>
            </a:pPr>
            <a:r>
              <a:rPr lang="en-US" sz="2624" dirty="0">
                <a:solidFill>
                  <a:srgbClr val="DAD8E9"/>
                </a:solidFill>
                <a:latin typeface="Prompt" pitchFamily="34" charset="0"/>
                <a:ea typeface="Prompt" pitchFamily="34" charset="-122"/>
                <a:cs typeface="Prompt" pitchFamily="34" charset="-120"/>
              </a:rPr>
              <a:t>3</a:t>
            </a:r>
            <a:endParaRPr lang="en-US" sz="2624" dirty="0"/>
          </a:p>
        </p:txBody>
      </p:sp>
      <p:sp>
        <p:nvSpPr>
          <p:cNvPr id="15" name="Text 12"/>
          <p:cNvSpPr/>
          <p:nvPr/>
        </p:nvSpPr>
        <p:spPr>
          <a:xfrm>
            <a:off x="7041713" y="5514499"/>
            <a:ext cx="2506980" cy="347186"/>
          </a:xfrm>
          <a:prstGeom prst="rect">
            <a:avLst/>
          </a:prstGeom>
          <a:noFill/>
          <a:ln/>
        </p:spPr>
        <p:txBody>
          <a:bodyPr wrap="none" rtlCol="0" anchor="t"/>
          <a:lstStyle/>
          <a:p>
            <a:pPr marL="0" indent="0">
              <a:lnSpc>
                <a:spcPts val="2734"/>
              </a:lnSpc>
              <a:buNone/>
            </a:pPr>
            <a:r>
              <a:rPr lang="en-US" sz="2187" dirty="0">
                <a:solidFill>
                  <a:srgbClr val="DAD8E9"/>
                </a:solidFill>
                <a:latin typeface="Prompt" pitchFamily="34" charset="0"/>
                <a:ea typeface="Prompt" pitchFamily="34" charset="-122"/>
                <a:cs typeface="Prompt" pitchFamily="34" charset="-120"/>
              </a:rPr>
              <a:t>Finding Key Terms</a:t>
            </a:r>
            <a:endParaRPr lang="en-US" sz="2187" dirty="0"/>
          </a:p>
        </p:txBody>
      </p:sp>
      <p:sp>
        <p:nvSpPr>
          <p:cNvPr id="16" name="Text 13"/>
          <p:cNvSpPr/>
          <p:nvPr/>
        </p:nvSpPr>
        <p:spPr>
          <a:xfrm>
            <a:off x="7041713" y="6083856"/>
            <a:ext cx="6755487" cy="710803"/>
          </a:xfrm>
          <a:prstGeom prst="rect">
            <a:avLst/>
          </a:prstGeom>
          <a:noFill/>
          <a:ln/>
        </p:spPr>
        <p:txBody>
          <a:bodyPr wrap="square" rtlCol="0" anchor="t"/>
          <a:lstStyle/>
          <a:p>
            <a:pPr marL="0" indent="0">
              <a:lnSpc>
                <a:spcPts val="2799"/>
              </a:lnSpc>
              <a:buNone/>
            </a:pPr>
            <a:r>
              <a:rPr lang="en-US" sz="1750" dirty="0">
                <a:solidFill>
                  <a:srgbClr val="DAD8E9"/>
                </a:solidFill>
                <a:latin typeface="Mukta" pitchFamily="34" charset="0"/>
                <a:ea typeface="Mukta" pitchFamily="34" charset="-122"/>
                <a:cs typeface="Mukta" pitchFamily="34" charset="-120"/>
              </a:rPr>
              <a:t>Lemmatization helps find key terms that are not apparent in the original text.</a:t>
            </a:r>
            <a:endParaRPr lang="en-US" sz="1750" dirty="0"/>
          </a:p>
        </p:txBody>
      </p:sp>
      <p:pic>
        <p:nvPicPr>
          <p:cNvPr id="17" name="Image 1" descr="preencoded.png"/>
          <p:cNvPicPr>
            <a:picLocks noChangeAspect="1"/>
          </p:cNvPicPr>
          <p:nvPr/>
        </p:nvPicPr>
        <p:blipFill>
          <a:blip r:embed="rId4"/>
          <a:stretch>
            <a:fillRect/>
          </a:stretch>
        </p:blipFill>
        <p:spPr>
          <a:xfrm>
            <a:off x="0" y="0"/>
            <a:ext cx="5486400" cy="822960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a:ln w="7620">
            <a:solidFill>
              <a:srgbClr val="FFFFFF">
                <a:alpha val="16000"/>
              </a:srgbClr>
            </a:solidFill>
            <a:prstDash val="solid"/>
          </a:ln>
        </p:spPr>
        <p:txBody>
          <a:bodyPr/>
          <a:lstStyle/>
          <a:p>
            <a:endParaRPr lang="en-IN"/>
          </a:p>
        </p:txBody>
      </p:sp>
      <p:sp>
        <p:nvSpPr>
          <p:cNvPr id="4" name="Text 1"/>
          <p:cNvSpPr/>
          <p:nvPr/>
        </p:nvSpPr>
        <p:spPr>
          <a:xfrm>
            <a:off x="2624376" y="1804392"/>
            <a:ext cx="9381649" cy="1388745"/>
          </a:xfrm>
          <a:prstGeom prst="rect">
            <a:avLst/>
          </a:prstGeom>
          <a:noFill/>
          <a:ln/>
        </p:spPr>
        <p:txBody>
          <a:bodyPr wrap="square" rtlCol="0" anchor="t"/>
          <a:lstStyle/>
          <a:p>
            <a:pPr marL="0" indent="0">
              <a:lnSpc>
                <a:spcPts val="5468"/>
              </a:lnSpc>
              <a:buNone/>
            </a:pPr>
            <a:r>
              <a:rPr lang="en-US" sz="4374" dirty="0">
                <a:solidFill>
                  <a:srgbClr val="C6BFEE"/>
                </a:solidFill>
                <a:latin typeface="Prompt" pitchFamily="34" charset="0"/>
                <a:ea typeface="Prompt" pitchFamily="34" charset="-122"/>
                <a:cs typeface="Prompt" pitchFamily="34" charset="-120"/>
              </a:rPr>
              <a:t>Techniques for Effective Lemmatization</a:t>
            </a:r>
            <a:endParaRPr lang="en-US" sz="4374" dirty="0"/>
          </a:p>
        </p:txBody>
      </p:sp>
      <p:sp>
        <p:nvSpPr>
          <p:cNvPr id="5" name="Text 2"/>
          <p:cNvSpPr/>
          <p:nvPr/>
        </p:nvSpPr>
        <p:spPr>
          <a:xfrm>
            <a:off x="2624376" y="3748564"/>
            <a:ext cx="2765465" cy="832961"/>
          </a:xfrm>
          <a:prstGeom prst="rect">
            <a:avLst/>
          </a:prstGeom>
          <a:noFill/>
          <a:ln/>
        </p:spPr>
        <p:txBody>
          <a:bodyPr wrap="square" rtlCol="0" anchor="t"/>
          <a:lstStyle/>
          <a:p>
            <a:pPr marL="0" indent="0">
              <a:lnSpc>
                <a:spcPts val="3281"/>
              </a:lnSpc>
              <a:buNone/>
            </a:pPr>
            <a:r>
              <a:rPr lang="en-US" sz="2624" dirty="0">
                <a:solidFill>
                  <a:srgbClr val="C6BFEE"/>
                </a:solidFill>
                <a:latin typeface="Prompt" pitchFamily="34" charset="0"/>
                <a:ea typeface="Prompt" pitchFamily="34" charset="-122"/>
                <a:cs typeface="Prompt" pitchFamily="34" charset="-120"/>
              </a:rPr>
              <a:t>Part of Speech Tagging</a:t>
            </a:r>
            <a:endParaRPr lang="en-US" sz="2624" dirty="0"/>
          </a:p>
        </p:txBody>
      </p:sp>
      <p:sp>
        <p:nvSpPr>
          <p:cNvPr id="6" name="Text 3"/>
          <p:cNvSpPr/>
          <p:nvPr/>
        </p:nvSpPr>
        <p:spPr>
          <a:xfrm>
            <a:off x="2624376" y="4803696"/>
            <a:ext cx="2765465" cy="1421606"/>
          </a:xfrm>
          <a:prstGeom prst="rect">
            <a:avLst/>
          </a:prstGeom>
          <a:noFill/>
          <a:ln/>
        </p:spPr>
        <p:txBody>
          <a:bodyPr wrap="square" rtlCol="0" anchor="t"/>
          <a:lstStyle/>
          <a:p>
            <a:pPr marL="0" indent="0">
              <a:lnSpc>
                <a:spcPts val="2799"/>
              </a:lnSpc>
              <a:buNone/>
            </a:pPr>
            <a:r>
              <a:rPr lang="en-US" sz="1750" dirty="0">
                <a:solidFill>
                  <a:srgbClr val="DAD8E9"/>
                </a:solidFill>
                <a:latin typeface="Mukta" pitchFamily="34" charset="0"/>
                <a:ea typeface="Mukta" pitchFamily="34" charset="-122"/>
                <a:cs typeface="Mukta" pitchFamily="34" charset="-120"/>
              </a:rPr>
              <a:t>Assigning a part of speech to each word in the text to help with the lemmatization process.</a:t>
            </a:r>
            <a:endParaRPr lang="en-US" sz="1750" dirty="0"/>
          </a:p>
        </p:txBody>
      </p:sp>
      <p:sp>
        <p:nvSpPr>
          <p:cNvPr id="7" name="Text 4"/>
          <p:cNvSpPr/>
          <p:nvPr/>
        </p:nvSpPr>
        <p:spPr>
          <a:xfrm>
            <a:off x="5939433" y="3748564"/>
            <a:ext cx="2666286" cy="416481"/>
          </a:xfrm>
          <a:prstGeom prst="rect">
            <a:avLst/>
          </a:prstGeom>
          <a:noFill/>
          <a:ln/>
        </p:spPr>
        <p:txBody>
          <a:bodyPr wrap="none" rtlCol="0" anchor="t"/>
          <a:lstStyle/>
          <a:p>
            <a:pPr marL="0" indent="0">
              <a:lnSpc>
                <a:spcPts val="3281"/>
              </a:lnSpc>
              <a:buNone/>
            </a:pPr>
            <a:r>
              <a:rPr lang="en-US" sz="2624" dirty="0">
                <a:solidFill>
                  <a:srgbClr val="C6BFEE"/>
                </a:solidFill>
                <a:latin typeface="Prompt" pitchFamily="34" charset="0"/>
                <a:ea typeface="Prompt" pitchFamily="34" charset="-122"/>
                <a:cs typeface="Prompt" pitchFamily="34" charset="-120"/>
              </a:rPr>
              <a:t>WordNet</a:t>
            </a:r>
            <a:endParaRPr lang="en-US" sz="2624" dirty="0"/>
          </a:p>
        </p:txBody>
      </p:sp>
      <p:sp>
        <p:nvSpPr>
          <p:cNvPr id="8" name="Text 5"/>
          <p:cNvSpPr/>
          <p:nvPr/>
        </p:nvSpPr>
        <p:spPr>
          <a:xfrm>
            <a:off x="5939433" y="4387215"/>
            <a:ext cx="2765465" cy="1421606"/>
          </a:xfrm>
          <a:prstGeom prst="rect">
            <a:avLst/>
          </a:prstGeom>
          <a:noFill/>
          <a:ln/>
        </p:spPr>
        <p:txBody>
          <a:bodyPr wrap="square" rtlCol="0" anchor="t"/>
          <a:lstStyle/>
          <a:p>
            <a:pPr marL="0" indent="0">
              <a:lnSpc>
                <a:spcPts val="2799"/>
              </a:lnSpc>
              <a:buNone/>
            </a:pPr>
            <a:r>
              <a:rPr lang="en-US" sz="1750" dirty="0">
                <a:solidFill>
                  <a:srgbClr val="DAD8E9"/>
                </a:solidFill>
                <a:latin typeface="Mukta" pitchFamily="34" charset="0"/>
                <a:ea typeface="Mukta" pitchFamily="34" charset="-122"/>
                <a:cs typeface="Mukta" pitchFamily="34" charset="-120"/>
              </a:rPr>
              <a:t>A lexical database that links words together based on their meanings and relationships to aid in lemmatization.</a:t>
            </a:r>
            <a:endParaRPr lang="en-US" sz="1750" dirty="0"/>
          </a:p>
        </p:txBody>
      </p:sp>
      <p:sp>
        <p:nvSpPr>
          <p:cNvPr id="9" name="Text 6"/>
          <p:cNvSpPr/>
          <p:nvPr/>
        </p:nvSpPr>
        <p:spPr>
          <a:xfrm>
            <a:off x="9254490" y="3748564"/>
            <a:ext cx="2765465" cy="832961"/>
          </a:xfrm>
          <a:prstGeom prst="rect">
            <a:avLst/>
          </a:prstGeom>
          <a:noFill/>
          <a:ln/>
        </p:spPr>
        <p:txBody>
          <a:bodyPr wrap="square" rtlCol="0" anchor="t"/>
          <a:lstStyle/>
          <a:p>
            <a:pPr marL="0" indent="0">
              <a:lnSpc>
                <a:spcPts val="3281"/>
              </a:lnSpc>
              <a:buNone/>
            </a:pPr>
            <a:r>
              <a:rPr lang="en-US" sz="2624" dirty="0">
                <a:solidFill>
                  <a:srgbClr val="C6BFEE"/>
                </a:solidFill>
                <a:latin typeface="Prompt" pitchFamily="34" charset="0"/>
                <a:ea typeface="Prompt" pitchFamily="34" charset="-122"/>
                <a:cs typeface="Prompt" pitchFamily="34" charset="-120"/>
              </a:rPr>
              <a:t>Contextual Analysis</a:t>
            </a:r>
            <a:endParaRPr lang="en-US" sz="2624" dirty="0"/>
          </a:p>
        </p:txBody>
      </p:sp>
      <p:sp>
        <p:nvSpPr>
          <p:cNvPr id="10" name="Text 7"/>
          <p:cNvSpPr/>
          <p:nvPr/>
        </p:nvSpPr>
        <p:spPr>
          <a:xfrm>
            <a:off x="9254490" y="4803696"/>
            <a:ext cx="2765465" cy="1421606"/>
          </a:xfrm>
          <a:prstGeom prst="rect">
            <a:avLst/>
          </a:prstGeom>
          <a:noFill/>
          <a:ln/>
        </p:spPr>
        <p:txBody>
          <a:bodyPr wrap="square" rtlCol="0" anchor="t"/>
          <a:lstStyle/>
          <a:p>
            <a:pPr marL="0" indent="0">
              <a:lnSpc>
                <a:spcPts val="2799"/>
              </a:lnSpc>
              <a:buNone/>
            </a:pPr>
            <a:r>
              <a:rPr lang="en-US" sz="1750" dirty="0">
                <a:solidFill>
                  <a:srgbClr val="DAD8E9"/>
                </a:solidFill>
                <a:latin typeface="Mukta" pitchFamily="34" charset="0"/>
                <a:ea typeface="Mukta" pitchFamily="34" charset="-122"/>
                <a:cs typeface="Mukta" pitchFamily="34" charset="-120"/>
              </a:rPr>
              <a:t>Using context to determine the correct lemma form of a word based on its surrounding words.</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a:ln w="7620">
            <a:solidFill>
              <a:srgbClr val="FFFFFF">
                <a:alpha val="16000"/>
              </a:srgbClr>
            </a:solidFill>
            <a:prstDash val="solid"/>
          </a:ln>
        </p:spPr>
        <p:txBody>
          <a:bodyPr/>
          <a:lstStyle/>
          <a:p>
            <a:endParaRPr lang="en-IN"/>
          </a:p>
        </p:txBody>
      </p:sp>
      <p:sp>
        <p:nvSpPr>
          <p:cNvPr id="4" name="Text 1"/>
          <p:cNvSpPr/>
          <p:nvPr/>
        </p:nvSpPr>
        <p:spPr>
          <a:xfrm>
            <a:off x="2624376" y="1166217"/>
            <a:ext cx="9381649" cy="1388745"/>
          </a:xfrm>
          <a:prstGeom prst="rect">
            <a:avLst/>
          </a:prstGeom>
          <a:noFill/>
          <a:ln/>
        </p:spPr>
        <p:txBody>
          <a:bodyPr wrap="square" rtlCol="0" anchor="t"/>
          <a:lstStyle/>
          <a:p>
            <a:pPr marL="0" indent="0">
              <a:lnSpc>
                <a:spcPts val="5468"/>
              </a:lnSpc>
              <a:buNone/>
            </a:pPr>
            <a:r>
              <a:rPr lang="en-US" sz="4374" dirty="0">
                <a:solidFill>
                  <a:srgbClr val="C6BFEE"/>
                </a:solidFill>
                <a:latin typeface="Prompt" pitchFamily="34" charset="0"/>
                <a:ea typeface="Prompt" pitchFamily="34" charset="-122"/>
                <a:cs typeface="Prompt" pitchFamily="34" charset="-120"/>
              </a:rPr>
              <a:t>Lemmatization in Action: Real-world Applications</a:t>
            </a:r>
            <a:endParaRPr lang="en-US" sz="4374" dirty="0"/>
          </a:p>
        </p:txBody>
      </p:sp>
      <p:pic>
        <p:nvPicPr>
          <p:cNvPr id="5" name="Image 1" descr="preencoded.png"/>
          <p:cNvPicPr>
            <a:picLocks noChangeAspect="1"/>
          </p:cNvPicPr>
          <p:nvPr/>
        </p:nvPicPr>
        <p:blipFill>
          <a:blip r:embed="rId4"/>
          <a:stretch>
            <a:fillRect/>
          </a:stretch>
        </p:blipFill>
        <p:spPr>
          <a:xfrm>
            <a:off x="2624376" y="2999303"/>
            <a:ext cx="2905006" cy="1795343"/>
          </a:xfrm>
          <a:prstGeom prst="rect">
            <a:avLst/>
          </a:prstGeom>
        </p:spPr>
      </p:pic>
      <p:sp>
        <p:nvSpPr>
          <p:cNvPr id="6" name="Text 2"/>
          <p:cNvSpPr/>
          <p:nvPr/>
        </p:nvSpPr>
        <p:spPr>
          <a:xfrm>
            <a:off x="2624376" y="5072301"/>
            <a:ext cx="2369820" cy="347186"/>
          </a:xfrm>
          <a:prstGeom prst="rect">
            <a:avLst/>
          </a:prstGeom>
          <a:noFill/>
          <a:ln/>
        </p:spPr>
        <p:txBody>
          <a:bodyPr wrap="none" rtlCol="0" anchor="t"/>
          <a:lstStyle/>
          <a:p>
            <a:pPr marL="0" indent="0" algn="l">
              <a:lnSpc>
                <a:spcPts val="2734"/>
              </a:lnSpc>
              <a:buNone/>
            </a:pPr>
            <a:r>
              <a:rPr lang="en-US" sz="2187" dirty="0">
                <a:solidFill>
                  <a:srgbClr val="C6BFEE"/>
                </a:solidFill>
                <a:latin typeface="Prompt" pitchFamily="34" charset="0"/>
                <a:ea typeface="Prompt" pitchFamily="34" charset="-122"/>
                <a:cs typeface="Prompt" pitchFamily="34" charset="-120"/>
              </a:rPr>
              <a:t>Medical Research</a:t>
            </a:r>
            <a:endParaRPr lang="en-US" sz="2187" dirty="0"/>
          </a:p>
        </p:txBody>
      </p:sp>
      <p:sp>
        <p:nvSpPr>
          <p:cNvPr id="7" name="Text 3"/>
          <p:cNvSpPr/>
          <p:nvPr/>
        </p:nvSpPr>
        <p:spPr>
          <a:xfrm>
            <a:off x="2624376" y="5641658"/>
            <a:ext cx="2905006" cy="1421606"/>
          </a:xfrm>
          <a:prstGeom prst="rect">
            <a:avLst/>
          </a:prstGeom>
          <a:noFill/>
          <a:ln/>
        </p:spPr>
        <p:txBody>
          <a:bodyPr wrap="square" rtlCol="0" anchor="t"/>
          <a:lstStyle/>
          <a:p>
            <a:pPr marL="0" indent="0" algn="l">
              <a:lnSpc>
                <a:spcPts val="2799"/>
              </a:lnSpc>
              <a:buNone/>
            </a:pPr>
            <a:r>
              <a:rPr lang="en-US" sz="1750" dirty="0">
                <a:solidFill>
                  <a:srgbClr val="DAD8E9"/>
                </a:solidFill>
                <a:latin typeface="Mukta" pitchFamily="34" charset="0"/>
                <a:ea typeface="Mukta" pitchFamily="34" charset="-122"/>
                <a:cs typeface="Mukta" pitchFamily="34" charset="-120"/>
              </a:rPr>
              <a:t>Lemmatization is used to identify medical terms in scientific literature for research and analysis.</a:t>
            </a:r>
            <a:endParaRPr lang="en-US" sz="1750" dirty="0"/>
          </a:p>
        </p:txBody>
      </p:sp>
      <p:pic>
        <p:nvPicPr>
          <p:cNvPr id="8" name="Image 2" descr="preencoded.png"/>
          <p:cNvPicPr>
            <a:picLocks noChangeAspect="1"/>
          </p:cNvPicPr>
          <p:nvPr/>
        </p:nvPicPr>
        <p:blipFill>
          <a:blip r:embed="rId5"/>
          <a:stretch>
            <a:fillRect/>
          </a:stretch>
        </p:blipFill>
        <p:spPr>
          <a:xfrm>
            <a:off x="5862638" y="2999303"/>
            <a:ext cx="2905006" cy="1795343"/>
          </a:xfrm>
          <a:prstGeom prst="rect">
            <a:avLst/>
          </a:prstGeom>
        </p:spPr>
      </p:pic>
      <p:sp>
        <p:nvSpPr>
          <p:cNvPr id="9" name="Text 4"/>
          <p:cNvSpPr/>
          <p:nvPr/>
        </p:nvSpPr>
        <p:spPr>
          <a:xfrm>
            <a:off x="5862638" y="5072301"/>
            <a:ext cx="2400300" cy="347186"/>
          </a:xfrm>
          <a:prstGeom prst="rect">
            <a:avLst/>
          </a:prstGeom>
          <a:noFill/>
          <a:ln/>
        </p:spPr>
        <p:txBody>
          <a:bodyPr wrap="none" rtlCol="0" anchor="t"/>
          <a:lstStyle/>
          <a:p>
            <a:pPr marL="0" indent="0" algn="l">
              <a:lnSpc>
                <a:spcPts val="2734"/>
              </a:lnSpc>
              <a:buNone/>
            </a:pPr>
            <a:r>
              <a:rPr lang="en-US" sz="2187" dirty="0">
                <a:solidFill>
                  <a:srgbClr val="C6BFEE"/>
                </a:solidFill>
                <a:latin typeface="Prompt" pitchFamily="34" charset="0"/>
                <a:ea typeface="Prompt" pitchFamily="34" charset="-122"/>
                <a:cs typeface="Prompt" pitchFamily="34" charset="-120"/>
              </a:rPr>
              <a:t>Customer Service</a:t>
            </a:r>
            <a:endParaRPr lang="en-US" sz="2187" dirty="0"/>
          </a:p>
        </p:txBody>
      </p:sp>
      <p:sp>
        <p:nvSpPr>
          <p:cNvPr id="10" name="Text 5"/>
          <p:cNvSpPr/>
          <p:nvPr/>
        </p:nvSpPr>
        <p:spPr>
          <a:xfrm>
            <a:off x="5862638" y="5641658"/>
            <a:ext cx="2905006" cy="1421606"/>
          </a:xfrm>
          <a:prstGeom prst="rect">
            <a:avLst/>
          </a:prstGeom>
          <a:noFill/>
          <a:ln/>
        </p:spPr>
        <p:txBody>
          <a:bodyPr wrap="square" rtlCol="0" anchor="t"/>
          <a:lstStyle/>
          <a:p>
            <a:pPr marL="0" indent="0" algn="l">
              <a:lnSpc>
                <a:spcPts val="2799"/>
              </a:lnSpc>
              <a:buNone/>
            </a:pPr>
            <a:r>
              <a:rPr lang="en-US" sz="1750" dirty="0">
                <a:solidFill>
                  <a:srgbClr val="DAD8E9"/>
                </a:solidFill>
                <a:latin typeface="Mukta" pitchFamily="34" charset="0"/>
                <a:ea typeface="Mukta" pitchFamily="34" charset="-122"/>
                <a:cs typeface="Mukta" pitchFamily="34" charset="-120"/>
              </a:rPr>
              <a:t>Lemmatization is used in chatbots to understand customer concerns and provide accurate responses.</a:t>
            </a:r>
            <a:endParaRPr lang="en-US" sz="1750" dirty="0"/>
          </a:p>
        </p:txBody>
      </p:sp>
      <p:pic>
        <p:nvPicPr>
          <p:cNvPr id="11" name="Image 3" descr="preencoded.png"/>
          <p:cNvPicPr>
            <a:picLocks noChangeAspect="1"/>
          </p:cNvPicPr>
          <p:nvPr/>
        </p:nvPicPr>
        <p:blipFill>
          <a:blip r:embed="rId6"/>
          <a:stretch>
            <a:fillRect/>
          </a:stretch>
        </p:blipFill>
        <p:spPr>
          <a:xfrm>
            <a:off x="9100899" y="2999303"/>
            <a:ext cx="2905125" cy="1795463"/>
          </a:xfrm>
          <a:prstGeom prst="rect">
            <a:avLst/>
          </a:prstGeom>
        </p:spPr>
      </p:pic>
      <p:sp>
        <p:nvSpPr>
          <p:cNvPr id="12" name="Text 6"/>
          <p:cNvSpPr/>
          <p:nvPr/>
        </p:nvSpPr>
        <p:spPr>
          <a:xfrm>
            <a:off x="9100899" y="5072420"/>
            <a:ext cx="2221944" cy="347186"/>
          </a:xfrm>
          <a:prstGeom prst="rect">
            <a:avLst/>
          </a:prstGeom>
          <a:noFill/>
          <a:ln/>
        </p:spPr>
        <p:txBody>
          <a:bodyPr wrap="none" rtlCol="0" anchor="t"/>
          <a:lstStyle/>
          <a:p>
            <a:pPr marL="0" indent="0" algn="l">
              <a:lnSpc>
                <a:spcPts val="2734"/>
              </a:lnSpc>
              <a:buNone/>
            </a:pPr>
            <a:r>
              <a:rPr lang="en-US" sz="2187" dirty="0">
                <a:solidFill>
                  <a:srgbClr val="C6BFEE"/>
                </a:solidFill>
                <a:latin typeface="Prompt" pitchFamily="34" charset="0"/>
                <a:ea typeface="Prompt" pitchFamily="34" charset="-122"/>
                <a:cs typeface="Prompt" pitchFamily="34" charset="-120"/>
              </a:rPr>
              <a:t>News Analysis</a:t>
            </a:r>
            <a:endParaRPr lang="en-US" sz="2187" dirty="0"/>
          </a:p>
        </p:txBody>
      </p:sp>
      <p:sp>
        <p:nvSpPr>
          <p:cNvPr id="13" name="Text 7"/>
          <p:cNvSpPr/>
          <p:nvPr/>
        </p:nvSpPr>
        <p:spPr>
          <a:xfrm>
            <a:off x="9100899" y="5641777"/>
            <a:ext cx="2905125" cy="1421606"/>
          </a:xfrm>
          <a:prstGeom prst="rect">
            <a:avLst/>
          </a:prstGeom>
          <a:noFill/>
          <a:ln/>
        </p:spPr>
        <p:txBody>
          <a:bodyPr wrap="square" rtlCol="0" anchor="t"/>
          <a:lstStyle/>
          <a:p>
            <a:pPr marL="0" indent="0" algn="l">
              <a:lnSpc>
                <a:spcPts val="2799"/>
              </a:lnSpc>
              <a:buNone/>
            </a:pPr>
            <a:r>
              <a:rPr lang="en-US" sz="1750" dirty="0">
                <a:solidFill>
                  <a:srgbClr val="DAD8E9"/>
                </a:solidFill>
                <a:latin typeface="Mukta" pitchFamily="34" charset="0"/>
                <a:ea typeface="Mukta" pitchFamily="34" charset="-122"/>
                <a:cs typeface="Mukta" pitchFamily="34" charset="-120"/>
              </a:rPr>
              <a:t>Lemmatization is used to extract key information and topics from news articles for analysis.</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a:ln w="7620">
            <a:solidFill>
              <a:srgbClr val="FFFFFF">
                <a:alpha val="16000"/>
              </a:srgbClr>
            </a:solidFill>
            <a:prstDash val="solid"/>
          </a:ln>
        </p:spPr>
        <p:txBody>
          <a:bodyPr/>
          <a:lstStyle/>
          <a:p>
            <a:endParaRPr lang="en-IN"/>
          </a:p>
        </p:txBody>
      </p:sp>
      <p:sp>
        <p:nvSpPr>
          <p:cNvPr id="4" name="Text 1"/>
          <p:cNvSpPr/>
          <p:nvPr/>
        </p:nvSpPr>
        <p:spPr>
          <a:xfrm>
            <a:off x="2624376" y="1795224"/>
            <a:ext cx="9381649" cy="1388745"/>
          </a:xfrm>
          <a:prstGeom prst="rect">
            <a:avLst/>
          </a:prstGeom>
          <a:noFill/>
          <a:ln/>
        </p:spPr>
        <p:txBody>
          <a:bodyPr wrap="square" rtlCol="0" anchor="t"/>
          <a:lstStyle/>
          <a:p>
            <a:pPr marL="0" indent="0">
              <a:lnSpc>
                <a:spcPts val="5468"/>
              </a:lnSpc>
              <a:buNone/>
            </a:pPr>
            <a:r>
              <a:rPr lang="en-US" sz="4374" dirty="0">
                <a:solidFill>
                  <a:srgbClr val="C6BFEE"/>
                </a:solidFill>
                <a:latin typeface="Prompt" pitchFamily="34" charset="0"/>
                <a:ea typeface="Prompt" pitchFamily="34" charset="-122"/>
                <a:cs typeface="Prompt" pitchFamily="34" charset="-120"/>
              </a:rPr>
              <a:t>Lemmatization's Role in Information Retrieval</a:t>
            </a:r>
            <a:endParaRPr lang="en-US" sz="4374" dirty="0"/>
          </a:p>
        </p:txBody>
      </p:sp>
      <p:sp>
        <p:nvSpPr>
          <p:cNvPr id="5" name="Shape 2"/>
          <p:cNvSpPr/>
          <p:nvPr/>
        </p:nvSpPr>
        <p:spPr>
          <a:xfrm>
            <a:off x="2624376" y="3628311"/>
            <a:ext cx="2979063" cy="3783142"/>
          </a:xfrm>
          <a:prstGeom prst="roundRect">
            <a:avLst>
              <a:gd name="adj" fmla="val 1955"/>
            </a:avLst>
          </a:prstGeom>
          <a:solidFill>
            <a:srgbClr val="542C49"/>
          </a:solidFill>
          <a:ln w="7620">
            <a:solidFill>
              <a:srgbClr val="643557"/>
            </a:solidFill>
            <a:prstDash val="solid"/>
          </a:ln>
        </p:spPr>
        <p:txBody>
          <a:bodyPr/>
          <a:lstStyle/>
          <a:p>
            <a:endParaRPr lang="en-IN"/>
          </a:p>
        </p:txBody>
      </p:sp>
      <p:sp>
        <p:nvSpPr>
          <p:cNvPr id="6" name="Text 3"/>
          <p:cNvSpPr/>
          <p:nvPr/>
        </p:nvSpPr>
        <p:spPr>
          <a:xfrm>
            <a:off x="2854166" y="3858101"/>
            <a:ext cx="2324100" cy="347186"/>
          </a:xfrm>
          <a:prstGeom prst="rect">
            <a:avLst/>
          </a:prstGeom>
          <a:noFill/>
          <a:ln/>
        </p:spPr>
        <p:txBody>
          <a:bodyPr wrap="none" rtlCol="0" anchor="t"/>
          <a:lstStyle/>
          <a:p>
            <a:pPr marL="0" indent="0">
              <a:lnSpc>
                <a:spcPts val="2734"/>
              </a:lnSpc>
              <a:buNone/>
            </a:pPr>
            <a:r>
              <a:rPr lang="en-US" sz="2187" dirty="0">
                <a:solidFill>
                  <a:srgbClr val="DAD8E9"/>
                </a:solidFill>
                <a:latin typeface="Prompt" pitchFamily="34" charset="0"/>
                <a:ea typeface="Prompt" pitchFamily="34" charset="-122"/>
                <a:cs typeface="Prompt" pitchFamily="34" charset="-120"/>
              </a:rPr>
              <a:t>Query Expansion</a:t>
            </a:r>
            <a:endParaRPr lang="en-US" sz="2187" dirty="0"/>
          </a:p>
        </p:txBody>
      </p:sp>
      <p:sp>
        <p:nvSpPr>
          <p:cNvPr id="7" name="Text 4"/>
          <p:cNvSpPr/>
          <p:nvPr/>
        </p:nvSpPr>
        <p:spPr>
          <a:xfrm>
            <a:off x="2854166" y="4427458"/>
            <a:ext cx="2519482" cy="1777008"/>
          </a:xfrm>
          <a:prstGeom prst="rect">
            <a:avLst/>
          </a:prstGeom>
          <a:noFill/>
          <a:ln/>
        </p:spPr>
        <p:txBody>
          <a:bodyPr wrap="square" rtlCol="0" anchor="t"/>
          <a:lstStyle/>
          <a:p>
            <a:pPr marL="0" indent="0">
              <a:lnSpc>
                <a:spcPts val="2799"/>
              </a:lnSpc>
              <a:buNone/>
            </a:pPr>
            <a:r>
              <a:rPr lang="en-US" sz="1750" dirty="0">
                <a:solidFill>
                  <a:srgbClr val="DAD8E9"/>
                </a:solidFill>
                <a:latin typeface="Mukta" pitchFamily="34" charset="0"/>
                <a:ea typeface="Mukta" pitchFamily="34" charset="-122"/>
                <a:cs typeface="Mukta" pitchFamily="34" charset="-120"/>
              </a:rPr>
              <a:t>Lemmatization expands queries to include alternative forms of words for more comprehensive results.</a:t>
            </a:r>
            <a:endParaRPr lang="en-US" sz="1750" dirty="0"/>
          </a:p>
        </p:txBody>
      </p:sp>
      <p:sp>
        <p:nvSpPr>
          <p:cNvPr id="8" name="Shape 5"/>
          <p:cNvSpPr/>
          <p:nvPr/>
        </p:nvSpPr>
        <p:spPr>
          <a:xfrm>
            <a:off x="5825609" y="3628311"/>
            <a:ext cx="2979063" cy="3783142"/>
          </a:xfrm>
          <a:prstGeom prst="roundRect">
            <a:avLst>
              <a:gd name="adj" fmla="val 1955"/>
            </a:avLst>
          </a:prstGeom>
          <a:solidFill>
            <a:srgbClr val="542C49"/>
          </a:solidFill>
          <a:ln w="7620">
            <a:solidFill>
              <a:srgbClr val="643557"/>
            </a:solidFill>
            <a:prstDash val="solid"/>
          </a:ln>
        </p:spPr>
        <p:txBody>
          <a:bodyPr/>
          <a:lstStyle/>
          <a:p>
            <a:endParaRPr lang="en-IN"/>
          </a:p>
        </p:txBody>
      </p:sp>
      <p:sp>
        <p:nvSpPr>
          <p:cNvPr id="9" name="Text 6"/>
          <p:cNvSpPr/>
          <p:nvPr/>
        </p:nvSpPr>
        <p:spPr>
          <a:xfrm>
            <a:off x="6055400" y="3858101"/>
            <a:ext cx="2519482" cy="694373"/>
          </a:xfrm>
          <a:prstGeom prst="rect">
            <a:avLst/>
          </a:prstGeom>
          <a:noFill/>
          <a:ln/>
        </p:spPr>
        <p:txBody>
          <a:bodyPr wrap="square" rtlCol="0" anchor="t"/>
          <a:lstStyle/>
          <a:p>
            <a:pPr marL="0" indent="0">
              <a:lnSpc>
                <a:spcPts val="2734"/>
              </a:lnSpc>
              <a:buNone/>
            </a:pPr>
            <a:r>
              <a:rPr lang="en-US" sz="2187" dirty="0">
                <a:solidFill>
                  <a:srgbClr val="DAD8E9"/>
                </a:solidFill>
                <a:latin typeface="Prompt" pitchFamily="34" charset="0"/>
                <a:ea typeface="Prompt" pitchFamily="34" charset="-122"/>
                <a:cs typeface="Prompt" pitchFamily="34" charset="-120"/>
              </a:rPr>
              <a:t>Relevance Ranking</a:t>
            </a:r>
            <a:endParaRPr lang="en-US" sz="2187" dirty="0"/>
          </a:p>
        </p:txBody>
      </p:sp>
      <p:sp>
        <p:nvSpPr>
          <p:cNvPr id="10" name="Text 7"/>
          <p:cNvSpPr/>
          <p:nvPr/>
        </p:nvSpPr>
        <p:spPr>
          <a:xfrm>
            <a:off x="6055400" y="4774644"/>
            <a:ext cx="2519482" cy="1421606"/>
          </a:xfrm>
          <a:prstGeom prst="rect">
            <a:avLst/>
          </a:prstGeom>
          <a:noFill/>
          <a:ln/>
        </p:spPr>
        <p:txBody>
          <a:bodyPr wrap="square" rtlCol="0" anchor="t"/>
          <a:lstStyle/>
          <a:p>
            <a:pPr marL="0" indent="0">
              <a:lnSpc>
                <a:spcPts val="2799"/>
              </a:lnSpc>
              <a:buNone/>
            </a:pPr>
            <a:r>
              <a:rPr lang="en-US" sz="1750" dirty="0">
                <a:solidFill>
                  <a:srgbClr val="DAD8E9"/>
                </a:solidFill>
                <a:latin typeface="Mukta" pitchFamily="34" charset="0"/>
                <a:ea typeface="Mukta" pitchFamily="34" charset="-122"/>
                <a:cs typeface="Mukta" pitchFamily="34" charset="-120"/>
              </a:rPr>
              <a:t>Lemmatization helps produce more relevant rankings by considering the context and part of speech.</a:t>
            </a:r>
            <a:endParaRPr lang="en-US" sz="1750" dirty="0"/>
          </a:p>
        </p:txBody>
      </p:sp>
      <p:sp>
        <p:nvSpPr>
          <p:cNvPr id="11" name="Shape 8"/>
          <p:cNvSpPr/>
          <p:nvPr/>
        </p:nvSpPr>
        <p:spPr>
          <a:xfrm>
            <a:off x="9026843" y="3628311"/>
            <a:ext cx="2979063" cy="3783142"/>
          </a:xfrm>
          <a:prstGeom prst="roundRect">
            <a:avLst>
              <a:gd name="adj" fmla="val 1955"/>
            </a:avLst>
          </a:prstGeom>
          <a:solidFill>
            <a:srgbClr val="542C49"/>
          </a:solidFill>
          <a:ln w="7620">
            <a:solidFill>
              <a:srgbClr val="643557"/>
            </a:solidFill>
            <a:prstDash val="solid"/>
          </a:ln>
        </p:spPr>
        <p:txBody>
          <a:bodyPr/>
          <a:lstStyle/>
          <a:p>
            <a:endParaRPr lang="en-IN"/>
          </a:p>
        </p:txBody>
      </p:sp>
      <p:sp>
        <p:nvSpPr>
          <p:cNvPr id="12" name="Text 9"/>
          <p:cNvSpPr/>
          <p:nvPr/>
        </p:nvSpPr>
        <p:spPr>
          <a:xfrm>
            <a:off x="9256633" y="3858101"/>
            <a:ext cx="2221944" cy="347186"/>
          </a:xfrm>
          <a:prstGeom prst="rect">
            <a:avLst/>
          </a:prstGeom>
          <a:noFill/>
          <a:ln/>
        </p:spPr>
        <p:txBody>
          <a:bodyPr wrap="none" rtlCol="0" anchor="t"/>
          <a:lstStyle/>
          <a:p>
            <a:pPr marL="0" indent="0">
              <a:lnSpc>
                <a:spcPts val="2734"/>
              </a:lnSpc>
              <a:buNone/>
            </a:pPr>
            <a:r>
              <a:rPr lang="en-US" sz="2187" dirty="0">
                <a:solidFill>
                  <a:srgbClr val="DAD8E9"/>
                </a:solidFill>
                <a:latin typeface="Prompt" pitchFamily="34" charset="0"/>
                <a:ea typeface="Prompt" pitchFamily="34" charset="-122"/>
                <a:cs typeface="Prompt" pitchFamily="34" charset="-120"/>
              </a:rPr>
              <a:t>Topic Modeling</a:t>
            </a:r>
            <a:endParaRPr lang="en-US" sz="2187" dirty="0"/>
          </a:p>
        </p:txBody>
      </p:sp>
      <p:sp>
        <p:nvSpPr>
          <p:cNvPr id="13" name="Text 10"/>
          <p:cNvSpPr/>
          <p:nvPr/>
        </p:nvSpPr>
        <p:spPr>
          <a:xfrm>
            <a:off x="9256633" y="4427458"/>
            <a:ext cx="2519482" cy="1421606"/>
          </a:xfrm>
          <a:prstGeom prst="rect">
            <a:avLst/>
          </a:prstGeom>
          <a:noFill/>
          <a:ln/>
        </p:spPr>
        <p:txBody>
          <a:bodyPr wrap="square" rtlCol="0" anchor="t"/>
          <a:lstStyle/>
          <a:p>
            <a:pPr marL="0" indent="0">
              <a:lnSpc>
                <a:spcPts val="2799"/>
              </a:lnSpc>
              <a:buNone/>
            </a:pPr>
            <a:r>
              <a:rPr lang="en-US" sz="1750" dirty="0">
                <a:solidFill>
                  <a:srgbClr val="DAD8E9"/>
                </a:solidFill>
                <a:latin typeface="Mukta" pitchFamily="34" charset="0"/>
                <a:ea typeface="Mukta" pitchFamily="34" charset="-122"/>
                <a:cs typeface="Mukta" pitchFamily="34" charset="-120"/>
              </a:rPr>
              <a:t>Used to group and categorize documents based on their underlying topics and themes.</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a:ln w="7620">
            <a:solidFill>
              <a:srgbClr val="FFFFFF">
                <a:alpha val="16000"/>
              </a:srgbClr>
            </a:solidFill>
            <a:prstDash val="solid"/>
          </a:ln>
        </p:spPr>
        <p:txBody>
          <a:bodyPr/>
          <a:lstStyle/>
          <a:p>
            <a:endParaRPr lang="en-IN"/>
          </a:p>
        </p:txBody>
      </p:sp>
      <p:sp>
        <p:nvSpPr>
          <p:cNvPr id="4" name="Text 1"/>
          <p:cNvSpPr/>
          <p:nvPr/>
        </p:nvSpPr>
        <p:spPr>
          <a:xfrm>
            <a:off x="2680097" y="604957"/>
            <a:ext cx="9270087" cy="1372076"/>
          </a:xfrm>
          <a:prstGeom prst="rect">
            <a:avLst/>
          </a:prstGeom>
          <a:noFill/>
          <a:ln/>
        </p:spPr>
        <p:txBody>
          <a:bodyPr wrap="square" rtlCol="0" anchor="t"/>
          <a:lstStyle/>
          <a:p>
            <a:pPr marL="0" indent="0">
              <a:lnSpc>
                <a:spcPts val="5402"/>
              </a:lnSpc>
              <a:buNone/>
            </a:pPr>
            <a:r>
              <a:rPr lang="en-US" sz="4322" dirty="0">
                <a:solidFill>
                  <a:srgbClr val="C6BFEE"/>
                </a:solidFill>
                <a:latin typeface="Prompt" pitchFamily="34" charset="0"/>
                <a:ea typeface="Prompt" pitchFamily="34" charset="-122"/>
                <a:cs typeface="Prompt" pitchFamily="34" charset="-120"/>
              </a:rPr>
              <a:t>Enhancing Semantic Analysis with Lemmatization</a:t>
            </a:r>
            <a:endParaRPr lang="en-US" sz="4322" dirty="0"/>
          </a:p>
        </p:txBody>
      </p:sp>
      <p:sp>
        <p:nvSpPr>
          <p:cNvPr id="5" name="Shape 2"/>
          <p:cNvSpPr/>
          <p:nvPr/>
        </p:nvSpPr>
        <p:spPr>
          <a:xfrm>
            <a:off x="2680097" y="5020389"/>
            <a:ext cx="9270087" cy="43815"/>
          </a:xfrm>
          <a:prstGeom prst="rect">
            <a:avLst/>
          </a:prstGeom>
          <a:solidFill>
            <a:srgbClr val="643557"/>
          </a:solidFill>
          <a:ln/>
        </p:spPr>
        <p:txBody>
          <a:bodyPr/>
          <a:lstStyle/>
          <a:p>
            <a:endParaRPr lang="en-IN"/>
          </a:p>
        </p:txBody>
      </p:sp>
      <p:sp>
        <p:nvSpPr>
          <p:cNvPr id="6" name="Shape 3"/>
          <p:cNvSpPr/>
          <p:nvPr/>
        </p:nvSpPr>
        <p:spPr>
          <a:xfrm>
            <a:off x="4920734" y="5020330"/>
            <a:ext cx="43815" cy="768429"/>
          </a:xfrm>
          <a:prstGeom prst="rect">
            <a:avLst/>
          </a:prstGeom>
          <a:solidFill>
            <a:srgbClr val="643557"/>
          </a:solidFill>
          <a:ln/>
        </p:spPr>
        <p:txBody>
          <a:bodyPr/>
          <a:lstStyle/>
          <a:p>
            <a:endParaRPr lang="en-IN"/>
          </a:p>
        </p:txBody>
      </p:sp>
      <p:sp>
        <p:nvSpPr>
          <p:cNvPr id="7" name="Shape 4"/>
          <p:cNvSpPr/>
          <p:nvPr/>
        </p:nvSpPr>
        <p:spPr>
          <a:xfrm>
            <a:off x="4695706" y="4773394"/>
            <a:ext cx="493990" cy="493990"/>
          </a:xfrm>
          <a:prstGeom prst="roundRect">
            <a:avLst>
              <a:gd name="adj" fmla="val 11106"/>
            </a:avLst>
          </a:prstGeom>
          <a:solidFill>
            <a:srgbClr val="542C49"/>
          </a:solidFill>
          <a:ln w="7620">
            <a:solidFill>
              <a:srgbClr val="643557"/>
            </a:solidFill>
            <a:prstDash val="solid"/>
          </a:ln>
        </p:spPr>
        <p:txBody>
          <a:bodyPr/>
          <a:lstStyle/>
          <a:p>
            <a:endParaRPr lang="en-IN"/>
          </a:p>
        </p:txBody>
      </p:sp>
      <p:sp>
        <p:nvSpPr>
          <p:cNvPr id="8" name="Text 5"/>
          <p:cNvSpPr/>
          <p:nvPr/>
        </p:nvSpPr>
        <p:spPr>
          <a:xfrm>
            <a:off x="4881682" y="4814590"/>
            <a:ext cx="121920" cy="411599"/>
          </a:xfrm>
          <a:prstGeom prst="rect">
            <a:avLst/>
          </a:prstGeom>
          <a:noFill/>
          <a:ln/>
        </p:spPr>
        <p:txBody>
          <a:bodyPr wrap="none" rtlCol="0" anchor="t"/>
          <a:lstStyle/>
          <a:p>
            <a:pPr marL="0" indent="0" algn="ctr">
              <a:lnSpc>
                <a:spcPts val="3241"/>
              </a:lnSpc>
              <a:buNone/>
            </a:pPr>
            <a:r>
              <a:rPr lang="en-US" sz="2593" dirty="0">
                <a:solidFill>
                  <a:srgbClr val="DAD8E9"/>
                </a:solidFill>
                <a:latin typeface="Prompt" pitchFamily="34" charset="0"/>
                <a:ea typeface="Prompt" pitchFamily="34" charset="-122"/>
                <a:cs typeface="Prompt" pitchFamily="34" charset="-120"/>
              </a:rPr>
              <a:t>1</a:t>
            </a:r>
            <a:endParaRPr lang="en-US" sz="2593" dirty="0"/>
          </a:p>
        </p:txBody>
      </p:sp>
      <p:sp>
        <p:nvSpPr>
          <p:cNvPr id="9" name="Text 6"/>
          <p:cNvSpPr/>
          <p:nvPr/>
        </p:nvSpPr>
        <p:spPr>
          <a:xfrm>
            <a:off x="3197662" y="6008370"/>
            <a:ext cx="3489960" cy="343019"/>
          </a:xfrm>
          <a:prstGeom prst="rect">
            <a:avLst/>
          </a:prstGeom>
          <a:noFill/>
          <a:ln/>
        </p:spPr>
        <p:txBody>
          <a:bodyPr wrap="none" rtlCol="0" anchor="t"/>
          <a:lstStyle/>
          <a:p>
            <a:pPr marL="0" indent="0" algn="ctr">
              <a:lnSpc>
                <a:spcPts val="2701"/>
              </a:lnSpc>
              <a:buNone/>
            </a:pPr>
            <a:r>
              <a:rPr lang="en-US" sz="2161" dirty="0">
                <a:solidFill>
                  <a:srgbClr val="DAD8E9"/>
                </a:solidFill>
                <a:latin typeface="Prompt" pitchFamily="34" charset="0"/>
                <a:ea typeface="Prompt" pitchFamily="34" charset="-122"/>
                <a:cs typeface="Prompt" pitchFamily="34" charset="-120"/>
              </a:rPr>
              <a:t>Named Entity Recognition</a:t>
            </a:r>
            <a:endParaRPr lang="en-US" sz="2161" dirty="0"/>
          </a:p>
        </p:txBody>
      </p:sp>
      <p:sp>
        <p:nvSpPr>
          <p:cNvPr id="10" name="Text 7"/>
          <p:cNvSpPr/>
          <p:nvPr/>
        </p:nvSpPr>
        <p:spPr>
          <a:xfrm>
            <a:off x="2899648" y="6570940"/>
            <a:ext cx="4086106" cy="1053703"/>
          </a:xfrm>
          <a:prstGeom prst="rect">
            <a:avLst/>
          </a:prstGeom>
          <a:noFill/>
          <a:ln/>
        </p:spPr>
        <p:txBody>
          <a:bodyPr wrap="square" rtlCol="0" anchor="t"/>
          <a:lstStyle/>
          <a:p>
            <a:pPr marL="0" indent="0" algn="ctr">
              <a:lnSpc>
                <a:spcPts val="2766"/>
              </a:lnSpc>
              <a:buNone/>
            </a:pPr>
            <a:r>
              <a:rPr lang="en-US" sz="1729" dirty="0">
                <a:solidFill>
                  <a:srgbClr val="DAD8E9"/>
                </a:solidFill>
                <a:latin typeface="Mukta" pitchFamily="34" charset="0"/>
                <a:ea typeface="Mukta" pitchFamily="34" charset="-122"/>
                <a:cs typeface="Mukta" pitchFamily="34" charset="-120"/>
              </a:rPr>
              <a:t>Lemmatization is used to recognize named entities for deeper analysis of their properties and relationships.</a:t>
            </a:r>
            <a:endParaRPr lang="en-US" sz="1729" dirty="0"/>
          </a:p>
        </p:txBody>
      </p:sp>
      <p:sp>
        <p:nvSpPr>
          <p:cNvPr id="11" name="Shape 8"/>
          <p:cNvSpPr/>
          <p:nvPr/>
        </p:nvSpPr>
        <p:spPr>
          <a:xfrm>
            <a:off x="7293173" y="4252020"/>
            <a:ext cx="43815" cy="768429"/>
          </a:xfrm>
          <a:prstGeom prst="rect">
            <a:avLst/>
          </a:prstGeom>
          <a:solidFill>
            <a:srgbClr val="643557"/>
          </a:solidFill>
          <a:ln/>
        </p:spPr>
        <p:txBody>
          <a:bodyPr/>
          <a:lstStyle/>
          <a:p>
            <a:endParaRPr lang="en-IN"/>
          </a:p>
        </p:txBody>
      </p:sp>
      <p:sp>
        <p:nvSpPr>
          <p:cNvPr id="12" name="Shape 9"/>
          <p:cNvSpPr/>
          <p:nvPr/>
        </p:nvSpPr>
        <p:spPr>
          <a:xfrm>
            <a:off x="7068145" y="4773394"/>
            <a:ext cx="493990" cy="493990"/>
          </a:xfrm>
          <a:prstGeom prst="roundRect">
            <a:avLst>
              <a:gd name="adj" fmla="val 11106"/>
            </a:avLst>
          </a:prstGeom>
          <a:solidFill>
            <a:srgbClr val="542C49"/>
          </a:solidFill>
          <a:ln w="7620">
            <a:solidFill>
              <a:srgbClr val="643557"/>
            </a:solidFill>
            <a:prstDash val="solid"/>
          </a:ln>
        </p:spPr>
        <p:txBody>
          <a:bodyPr/>
          <a:lstStyle/>
          <a:p>
            <a:endParaRPr lang="en-IN"/>
          </a:p>
        </p:txBody>
      </p:sp>
      <p:sp>
        <p:nvSpPr>
          <p:cNvPr id="13" name="Text 10"/>
          <p:cNvSpPr/>
          <p:nvPr/>
        </p:nvSpPr>
        <p:spPr>
          <a:xfrm>
            <a:off x="7219831" y="4814590"/>
            <a:ext cx="190500" cy="411599"/>
          </a:xfrm>
          <a:prstGeom prst="rect">
            <a:avLst/>
          </a:prstGeom>
          <a:noFill/>
          <a:ln/>
        </p:spPr>
        <p:txBody>
          <a:bodyPr wrap="none" rtlCol="0" anchor="t"/>
          <a:lstStyle/>
          <a:p>
            <a:pPr marL="0" indent="0" algn="ctr">
              <a:lnSpc>
                <a:spcPts val="3241"/>
              </a:lnSpc>
              <a:buNone/>
            </a:pPr>
            <a:r>
              <a:rPr lang="en-US" sz="2593" dirty="0">
                <a:solidFill>
                  <a:srgbClr val="DAD8E9"/>
                </a:solidFill>
                <a:latin typeface="Prompt" pitchFamily="34" charset="0"/>
                <a:ea typeface="Prompt" pitchFamily="34" charset="-122"/>
                <a:cs typeface="Prompt" pitchFamily="34" charset="-120"/>
              </a:rPr>
              <a:t>2</a:t>
            </a:r>
            <a:endParaRPr lang="en-US" sz="2593" dirty="0"/>
          </a:p>
        </p:txBody>
      </p:sp>
      <p:sp>
        <p:nvSpPr>
          <p:cNvPr id="14" name="Text 11"/>
          <p:cNvSpPr/>
          <p:nvPr/>
        </p:nvSpPr>
        <p:spPr>
          <a:xfrm>
            <a:off x="6217325" y="2416135"/>
            <a:ext cx="2195513" cy="343019"/>
          </a:xfrm>
          <a:prstGeom prst="rect">
            <a:avLst/>
          </a:prstGeom>
          <a:noFill/>
          <a:ln/>
        </p:spPr>
        <p:txBody>
          <a:bodyPr wrap="none" rtlCol="0" anchor="t"/>
          <a:lstStyle/>
          <a:p>
            <a:pPr marL="0" indent="0" algn="ctr">
              <a:lnSpc>
                <a:spcPts val="2701"/>
              </a:lnSpc>
              <a:buNone/>
            </a:pPr>
            <a:r>
              <a:rPr lang="en-US" sz="2161" dirty="0">
                <a:solidFill>
                  <a:srgbClr val="DAD8E9"/>
                </a:solidFill>
                <a:latin typeface="Prompt" pitchFamily="34" charset="0"/>
                <a:ea typeface="Prompt" pitchFamily="34" charset="-122"/>
                <a:cs typeface="Prompt" pitchFamily="34" charset="-120"/>
              </a:rPr>
              <a:t>Topic Modeling</a:t>
            </a:r>
            <a:endParaRPr lang="en-US" sz="2161" dirty="0"/>
          </a:p>
        </p:txBody>
      </p:sp>
      <p:sp>
        <p:nvSpPr>
          <p:cNvPr id="15" name="Text 12"/>
          <p:cNvSpPr/>
          <p:nvPr/>
        </p:nvSpPr>
        <p:spPr>
          <a:xfrm>
            <a:off x="5271968" y="2978706"/>
            <a:ext cx="4086225" cy="1053703"/>
          </a:xfrm>
          <a:prstGeom prst="rect">
            <a:avLst/>
          </a:prstGeom>
          <a:noFill/>
          <a:ln/>
        </p:spPr>
        <p:txBody>
          <a:bodyPr wrap="square" rtlCol="0" anchor="t"/>
          <a:lstStyle/>
          <a:p>
            <a:pPr marL="0" indent="0" algn="ctr">
              <a:lnSpc>
                <a:spcPts val="2766"/>
              </a:lnSpc>
              <a:buNone/>
            </a:pPr>
            <a:r>
              <a:rPr lang="en-US" sz="1729" dirty="0">
                <a:solidFill>
                  <a:srgbClr val="DAD8E9"/>
                </a:solidFill>
                <a:latin typeface="Mukta" pitchFamily="34" charset="0"/>
                <a:ea typeface="Mukta" pitchFamily="34" charset="-122"/>
                <a:cs typeface="Mukta" pitchFamily="34" charset="-120"/>
              </a:rPr>
              <a:t>Lemmatization is used to group and categorize documents based on their underlying topics and themes.</a:t>
            </a:r>
            <a:endParaRPr lang="en-US" sz="1729" dirty="0"/>
          </a:p>
        </p:txBody>
      </p:sp>
      <p:sp>
        <p:nvSpPr>
          <p:cNvPr id="16" name="Shape 13"/>
          <p:cNvSpPr/>
          <p:nvPr/>
        </p:nvSpPr>
        <p:spPr>
          <a:xfrm>
            <a:off x="9665613" y="5020330"/>
            <a:ext cx="43815" cy="768429"/>
          </a:xfrm>
          <a:prstGeom prst="rect">
            <a:avLst/>
          </a:prstGeom>
          <a:solidFill>
            <a:srgbClr val="643557"/>
          </a:solidFill>
          <a:ln/>
        </p:spPr>
        <p:txBody>
          <a:bodyPr/>
          <a:lstStyle/>
          <a:p>
            <a:endParaRPr lang="en-IN"/>
          </a:p>
        </p:txBody>
      </p:sp>
      <p:sp>
        <p:nvSpPr>
          <p:cNvPr id="17" name="Shape 14"/>
          <p:cNvSpPr/>
          <p:nvPr/>
        </p:nvSpPr>
        <p:spPr>
          <a:xfrm>
            <a:off x="9440585" y="4773394"/>
            <a:ext cx="493990" cy="493990"/>
          </a:xfrm>
          <a:prstGeom prst="roundRect">
            <a:avLst>
              <a:gd name="adj" fmla="val 11106"/>
            </a:avLst>
          </a:prstGeom>
          <a:solidFill>
            <a:srgbClr val="542C49"/>
          </a:solidFill>
          <a:ln w="7620">
            <a:solidFill>
              <a:srgbClr val="643557"/>
            </a:solidFill>
            <a:prstDash val="solid"/>
          </a:ln>
        </p:spPr>
        <p:txBody>
          <a:bodyPr/>
          <a:lstStyle/>
          <a:p>
            <a:endParaRPr lang="en-IN"/>
          </a:p>
        </p:txBody>
      </p:sp>
      <p:sp>
        <p:nvSpPr>
          <p:cNvPr id="18" name="Text 15"/>
          <p:cNvSpPr/>
          <p:nvPr/>
        </p:nvSpPr>
        <p:spPr>
          <a:xfrm>
            <a:off x="9592270" y="4814590"/>
            <a:ext cx="190500" cy="411599"/>
          </a:xfrm>
          <a:prstGeom prst="rect">
            <a:avLst/>
          </a:prstGeom>
          <a:noFill/>
          <a:ln/>
        </p:spPr>
        <p:txBody>
          <a:bodyPr wrap="none" rtlCol="0" anchor="t"/>
          <a:lstStyle/>
          <a:p>
            <a:pPr marL="0" indent="0" algn="ctr">
              <a:lnSpc>
                <a:spcPts val="3241"/>
              </a:lnSpc>
              <a:buNone/>
            </a:pPr>
            <a:r>
              <a:rPr lang="en-US" sz="2593" dirty="0">
                <a:solidFill>
                  <a:srgbClr val="DAD8E9"/>
                </a:solidFill>
                <a:latin typeface="Prompt" pitchFamily="34" charset="0"/>
                <a:ea typeface="Prompt" pitchFamily="34" charset="-122"/>
                <a:cs typeface="Prompt" pitchFamily="34" charset="-120"/>
              </a:rPr>
              <a:t>3</a:t>
            </a:r>
            <a:endParaRPr lang="en-US" sz="2593" dirty="0"/>
          </a:p>
        </p:txBody>
      </p:sp>
      <p:sp>
        <p:nvSpPr>
          <p:cNvPr id="19" name="Text 16"/>
          <p:cNvSpPr/>
          <p:nvPr/>
        </p:nvSpPr>
        <p:spPr>
          <a:xfrm>
            <a:off x="8422600" y="6008370"/>
            <a:ext cx="2529840" cy="343019"/>
          </a:xfrm>
          <a:prstGeom prst="rect">
            <a:avLst/>
          </a:prstGeom>
          <a:noFill/>
          <a:ln/>
        </p:spPr>
        <p:txBody>
          <a:bodyPr wrap="none" rtlCol="0" anchor="t"/>
          <a:lstStyle/>
          <a:p>
            <a:pPr marL="0" indent="0" algn="ctr">
              <a:lnSpc>
                <a:spcPts val="2701"/>
              </a:lnSpc>
              <a:buNone/>
            </a:pPr>
            <a:r>
              <a:rPr lang="en-US" sz="2161" dirty="0">
                <a:solidFill>
                  <a:srgbClr val="DAD8E9"/>
                </a:solidFill>
                <a:latin typeface="Prompt" pitchFamily="34" charset="0"/>
                <a:ea typeface="Prompt" pitchFamily="34" charset="-122"/>
                <a:cs typeface="Prompt" pitchFamily="34" charset="-120"/>
              </a:rPr>
              <a:t>Sentiment Analysis</a:t>
            </a:r>
            <a:endParaRPr lang="en-US" sz="2161" dirty="0"/>
          </a:p>
        </p:txBody>
      </p:sp>
      <p:sp>
        <p:nvSpPr>
          <p:cNvPr id="20" name="Text 17"/>
          <p:cNvSpPr/>
          <p:nvPr/>
        </p:nvSpPr>
        <p:spPr>
          <a:xfrm>
            <a:off x="7644408" y="6570940"/>
            <a:ext cx="4086225" cy="1053703"/>
          </a:xfrm>
          <a:prstGeom prst="rect">
            <a:avLst/>
          </a:prstGeom>
          <a:noFill/>
          <a:ln/>
        </p:spPr>
        <p:txBody>
          <a:bodyPr wrap="square" rtlCol="0" anchor="t"/>
          <a:lstStyle/>
          <a:p>
            <a:pPr marL="0" indent="0" algn="ctr">
              <a:lnSpc>
                <a:spcPts val="2766"/>
              </a:lnSpc>
              <a:buNone/>
            </a:pPr>
            <a:r>
              <a:rPr lang="en-US" sz="1729" dirty="0">
                <a:solidFill>
                  <a:srgbClr val="DAD8E9"/>
                </a:solidFill>
                <a:latin typeface="Mukta" pitchFamily="34" charset="0"/>
                <a:ea typeface="Mukta" pitchFamily="34" charset="-122"/>
                <a:cs typeface="Mukta" pitchFamily="34" charset="-120"/>
              </a:rPr>
              <a:t>Lemmatization is used to extract the base meaning of words for more accurate sentiment analysis.</a:t>
            </a:r>
            <a:endParaRPr lang="en-US" sz="1729"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62</TotalTime>
  <Words>687</Words>
  <Application>Microsoft Office PowerPoint</Application>
  <PresentationFormat>Custom</PresentationFormat>
  <Paragraphs>98</Paragraphs>
  <Slides>12</Slides>
  <Notes>12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Arial</vt:lpstr>
      <vt:lpstr>Calibri</vt:lpstr>
      <vt:lpstr>Calibri Light</vt:lpstr>
      <vt:lpstr>Mukta</vt:lpstr>
      <vt:lpstr>Prompt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Nitin</cp:lastModifiedBy>
  <cp:revision>11</cp:revision>
  <dcterms:created xsi:type="dcterms:W3CDTF">2023-08-15T10:09:12Z</dcterms:created>
  <dcterms:modified xsi:type="dcterms:W3CDTF">2023-09-03T11:48:24Z</dcterms:modified>
</cp:coreProperties>
</file>